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3" r:id="rId4"/>
    <p:sldId id="262" r:id="rId5"/>
    <p:sldId id="264" r:id="rId6"/>
    <p:sldId id="265" r:id="rId7"/>
    <p:sldId id="266" r:id="rId8"/>
    <p:sldId id="267" r:id="rId9"/>
    <p:sldId id="268" r:id="rId10"/>
    <p:sldId id="269" r:id="rId11"/>
    <p:sldId id="285" r:id="rId12"/>
    <p:sldId id="283" r:id="rId13"/>
    <p:sldId id="270" r:id="rId14"/>
    <p:sldId id="271" r:id="rId15"/>
    <p:sldId id="272" r:id="rId16"/>
    <p:sldId id="273" r:id="rId17"/>
    <p:sldId id="287" r:id="rId18"/>
    <p:sldId id="276" r:id="rId19"/>
    <p:sldId id="286" r:id="rId20"/>
    <p:sldId id="277" r:id="rId21"/>
    <p:sldId id="278" r:id="rId22"/>
    <p:sldId id="279" r:id="rId23"/>
    <p:sldId id="282"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17375E"/>
    <a:srgbClr val="13253D"/>
    <a:srgbClr val="1325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555"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Actual Rates</c:v>
                </c:pt>
              </c:strCache>
            </c:strRef>
          </c:tx>
          <c:marker>
            <c:symbol val="none"/>
          </c:marker>
          <c:dLbls>
            <c:spPr>
              <a:noFill/>
              <a:ln>
                <a:noFill/>
              </a:ln>
              <a:effectLst/>
            </c:spPr>
            <c:txPr>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May</c:v>
                </c:pt>
                <c:pt idx="1">
                  <c:v>June</c:v>
                </c:pt>
                <c:pt idx="2">
                  <c:v>July</c:v>
                </c:pt>
                <c:pt idx="3">
                  <c:v>August</c:v>
                </c:pt>
                <c:pt idx="4">
                  <c:v>September</c:v>
                </c:pt>
                <c:pt idx="5">
                  <c:v>October</c:v>
                </c:pt>
                <c:pt idx="6">
                  <c:v>November (thru 11/26)</c:v>
                </c:pt>
                <c:pt idx="7">
                  <c:v>December</c:v>
                </c:pt>
                <c:pt idx="8">
                  <c:v>January</c:v>
                </c:pt>
                <c:pt idx="9">
                  <c:v>February</c:v>
                </c:pt>
                <c:pt idx="10">
                  <c:v>March</c:v>
                </c:pt>
                <c:pt idx="11">
                  <c:v>April</c:v>
                </c:pt>
                <c:pt idx="12">
                  <c:v>May</c:v>
                </c:pt>
                <c:pt idx="13">
                  <c:v>June</c:v>
                </c:pt>
              </c:strCache>
            </c:strRef>
          </c:cat>
          <c:val>
            <c:numRef>
              <c:f>Sheet1!$B$2:$B$15</c:f>
              <c:numCache>
                <c:formatCode>0.0%</c:formatCode>
                <c:ptCount val="14"/>
                <c:pt idx="0">
                  <c:v>6.3E-2</c:v>
                </c:pt>
                <c:pt idx="1">
                  <c:v>0.188</c:v>
                </c:pt>
                <c:pt idx="2">
                  <c:v>0.17299999999999999</c:v>
                </c:pt>
                <c:pt idx="3">
                  <c:v>0.17399999999999999</c:v>
                </c:pt>
                <c:pt idx="4">
                  <c:v>0.13800000000000001</c:v>
                </c:pt>
                <c:pt idx="5">
                  <c:v>0.20699999999999999</c:v>
                </c:pt>
                <c:pt idx="6">
                  <c:v>0.26</c:v>
                </c:pt>
              </c:numCache>
            </c:numRef>
          </c:val>
          <c:smooth val="0"/>
          <c:extLst>
            <c:ext xmlns:c16="http://schemas.microsoft.com/office/drawing/2014/chart" uri="{C3380CC4-5D6E-409C-BE32-E72D297353CC}">
              <c16:uniqueId val="{00000000-DBAE-4DA2-B4AF-723947A2E252}"/>
            </c:ext>
          </c:extLst>
        </c:ser>
        <c:ser>
          <c:idx val="1"/>
          <c:order val="1"/>
          <c:tx>
            <c:strRef>
              <c:f>Sheet1!$C$1</c:f>
              <c:strCache>
                <c:ptCount val="1"/>
                <c:pt idx="0">
                  <c:v>Target Trajectory</c:v>
                </c:pt>
              </c:strCache>
            </c:strRef>
          </c:tx>
          <c:spPr>
            <a:ln>
              <a:solidFill>
                <a:srgbClr val="00B050"/>
              </a:solidFill>
              <a:prstDash val="dash"/>
            </a:ln>
          </c:spPr>
          <c:marker>
            <c:symbol val="none"/>
          </c:marker>
          <c:cat>
            <c:strRef>
              <c:f>Sheet1!$A$2:$A$15</c:f>
              <c:strCache>
                <c:ptCount val="14"/>
                <c:pt idx="0">
                  <c:v>May</c:v>
                </c:pt>
                <c:pt idx="1">
                  <c:v>June</c:v>
                </c:pt>
                <c:pt idx="2">
                  <c:v>July</c:v>
                </c:pt>
                <c:pt idx="3">
                  <c:v>August</c:v>
                </c:pt>
                <c:pt idx="4">
                  <c:v>September</c:v>
                </c:pt>
                <c:pt idx="5">
                  <c:v>October</c:v>
                </c:pt>
                <c:pt idx="6">
                  <c:v>November (thru 11/26)</c:v>
                </c:pt>
                <c:pt idx="7">
                  <c:v>December</c:v>
                </c:pt>
                <c:pt idx="8">
                  <c:v>January</c:v>
                </c:pt>
                <c:pt idx="9">
                  <c:v>February</c:v>
                </c:pt>
                <c:pt idx="10">
                  <c:v>March</c:v>
                </c:pt>
                <c:pt idx="11">
                  <c:v>April</c:v>
                </c:pt>
                <c:pt idx="12">
                  <c:v>May</c:v>
                </c:pt>
                <c:pt idx="13">
                  <c:v>June</c:v>
                </c:pt>
              </c:strCache>
            </c:strRef>
          </c:cat>
          <c:val>
            <c:numRef>
              <c:f>Sheet1!$C$2:$C$15</c:f>
              <c:numCache>
                <c:formatCode>General</c:formatCode>
                <c:ptCount val="14"/>
                <c:pt idx="2" formatCode="0.0%">
                  <c:v>4.1666666666666671E-2</c:v>
                </c:pt>
                <c:pt idx="3" formatCode="0.0%">
                  <c:v>8.3333333333333343E-2</c:v>
                </c:pt>
                <c:pt idx="4" formatCode="0.0%">
                  <c:v>0.125</c:v>
                </c:pt>
                <c:pt idx="5" formatCode="0.0%">
                  <c:v>0.16666666666666669</c:v>
                </c:pt>
                <c:pt idx="6" formatCode="0.0%">
                  <c:v>0.20833333333333337</c:v>
                </c:pt>
                <c:pt idx="7" formatCode="0.0%">
                  <c:v>0.25000000000000006</c:v>
                </c:pt>
                <c:pt idx="8" formatCode="0.0%">
                  <c:v>0.29166666666666674</c:v>
                </c:pt>
                <c:pt idx="9" formatCode="0.0%">
                  <c:v>0.33333333333333343</c:v>
                </c:pt>
                <c:pt idx="10" formatCode="0.0%">
                  <c:v>0.37500000000000011</c:v>
                </c:pt>
                <c:pt idx="11" formatCode="0.0%">
                  <c:v>0.4166666666666668</c:v>
                </c:pt>
                <c:pt idx="12" formatCode="0.0%">
                  <c:v>0.45833333333333348</c:v>
                </c:pt>
                <c:pt idx="13" formatCode="0.0%">
                  <c:v>0.50000000000000011</c:v>
                </c:pt>
              </c:numCache>
            </c:numRef>
          </c:val>
          <c:smooth val="0"/>
          <c:extLst>
            <c:ext xmlns:c16="http://schemas.microsoft.com/office/drawing/2014/chart" uri="{C3380CC4-5D6E-409C-BE32-E72D297353CC}">
              <c16:uniqueId val="{00000001-DBAE-4DA2-B4AF-723947A2E252}"/>
            </c:ext>
          </c:extLst>
        </c:ser>
        <c:ser>
          <c:idx val="2"/>
          <c:order val="2"/>
          <c:tx>
            <c:strRef>
              <c:f>Sheet1!$D$1</c:f>
              <c:strCache>
                <c:ptCount val="1"/>
                <c:pt idx="0">
                  <c:v>Target Rate</c:v>
                </c:pt>
              </c:strCache>
            </c:strRef>
          </c:tx>
          <c:spPr>
            <a:ln w="12700">
              <a:solidFill>
                <a:srgbClr val="00B050"/>
              </a:solidFill>
              <a:prstDash val="sysDash"/>
            </a:ln>
          </c:spPr>
          <c:marker>
            <c:symbol val="none"/>
          </c:marker>
          <c:cat>
            <c:strRef>
              <c:f>Sheet1!$A$2:$A$15</c:f>
              <c:strCache>
                <c:ptCount val="14"/>
                <c:pt idx="0">
                  <c:v>May</c:v>
                </c:pt>
                <c:pt idx="1">
                  <c:v>June</c:v>
                </c:pt>
                <c:pt idx="2">
                  <c:v>July</c:v>
                </c:pt>
                <c:pt idx="3">
                  <c:v>August</c:v>
                </c:pt>
                <c:pt idx="4">
                  <c:v>September</c:v>
                </c:pt>
                <c:pt idx="5">
                  <c:v>October</c:v>
                </c:pt>
                <c:pt idx="6">
                  <c:v>November (thru 11/26)</c:v>
                </c:pt>
                <c:pt idx="7">
                  <c:v>December</c:v>
                </c:pt>
                <c:pt idx="8">
                  <c:v>January</c:v>
                </c:pt>
                <c:pt idx="9">
                  <c:v>February</c:v>
                </c:pt>
                <c:pt idx="10">
                  <c:v>March</c:v>
                </c:pt>
                <c:pt idx="11">
                  <c:v>April</c:v>
                </c:pt>
                <c:pt idx="12">
                  <c:v>May</c:v>
                </c:pt>
                <c:pt idx="13">
                  <c:v>June</c:v>
                </c:pt>
              </c:strCache>
            </c:strRef>
          </c:cat>
          <c:val>
            <c:numRef>
              <c:f>Sheet1!$D$2:$D$15</c:f>
              <c:numCache>
                <c:formatCode>0%</c:formatCode>
                <c:ptCount val="14"/>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numCache>
            </c:numRef>
          </c:val>
          <c:smooth val="0"/>
          <c:extLst>
            <c:ext xmlns:c16="http://schemas.microsoft.com/office/drawing/2014/chart" uri="{C3380CC4-5D6E-409C-BE32-E72D297353CC}">
              <c16:uniqueId val="{00000002-DBAE-4DA2-B4AF-723947A2E252}"/>
            </c:ext>
          </c:extLst>
        </c:ser>
        <c:dLbls>
          <c:showLegendKey val="0"/>
          <c:showVal val="0"/>
          <c:showCatName val="0"/>
          <c:showSerName val="0"/>
          <c:showPercent val="0"/>
          <c:showBubbleSize val="0"/>
        </c:dLbls>
        <c:smooth val="0"/>
        <c:axId val="172008640"/>
        <c:axId val="172009032"/>
      </c:lineChart>
      <c:catAx>
        <c:axId val="172008640"/>
        <c:scaling>
          <c:orientation val="minMax"/>
        </c:scaling>
        <c:delete val="0"/>
        <c:axPos val="b"/>
        <c:numFmt formatCode="General" sourceLinked="0"/>
        <c:majorTickMark val="out"/>
        <c:minorTickMark val="none"/>
        <c:tickLblPos val="nextTo"/>
        <c:txPr>
          <a:bodyPr/>
          <a:lstStyle/>
          <a:p>
            <a:pPr>
              <a:defRPr sz="1000"/>
            </a:pPr>
            <a:endParaRPr lang="en-US"/>
          </a:p>
        </c:txPr>
        <c:crossAx val="172009032"/>
        <c:crosses val="autoZero"/>
        <c:auto val="1"/>
        <c:lblAlgn val="ctr"/>
        <c:lblOffset val="100"/>
        <c:noMultiLvlLbl val="0"/>
      </c:catAx>
      <c:valAx>
        <c:axId val="172009032"/>
        <c:scaling>
          <c:orientation val="minMax"/>
        </c:scaling>
        <c:delete val="0"/>
        <c:axPos val="l"/>
        <c:title>
          <c:tx>
            <c:rich>
              <a:bodyPr rot="-5400000" vert="horz"/>
              <a:lstStyle/>
              <a:p>
                <a:pPr>
                  <a:defRPr sz="1000"/>
                </a:pPr>
                <a:r>
                  <a:rPr lang="en-US" sz="1000" dirty="0"/>
                  <a:t>Percent</a:t>
                </a:r>
                <a:r>
                  <a:rPr lang="en-US" sz="1000" baseline="0" dirty="0"/>
                  <a:t> of Forensic Admissions with &lt;30 Day Wait</a:t>
                </a:r>
                <a:endParaRPr lang="en-US" sz="1000" dirty="0"/>
              </a:p>
            </c:rich>
          </c:tx>
          <c:overlay val="0"/>
        </c:title>
        <c:numFmt formatCode="0.0%" sourceLinked="1"/>
        <c:majorTickMark val="out"/>
        <c:minorTickMark val="none"/>
        <c:tickLblPos val="nextTo"/>
        <c:txPr>
          <a:bodyPr/>
          <a:lstStyle/>
          <a:p>
            <a:pPr>
              <a:defRPr sz="1000"/>
            </a:pPr>
            <a:endParaRPr lang="en-US"/>
          </a:p>
        </c:txPr>
        <c:crossAx val="172008640"/>
        <c:crosses val="autoZero"/>
        <c:crossBetween val="between"/>
      </c:valAx>
      <c:spPr>
        <a:ln>
          <a:noFill/>
        </a:ln>
      </c:spPr>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&lt;30 Days</c:v>
                </c:pt>
              </c:strCache>
            </c:strRef>
          </c:tx>
          <c:spPr>
            <a:solidFill>
              <a:schemeClr val="tx1"/>
            </a:solidFill>
          </c:spPr>
          <c:invertIfNegative val="0"/>
          <c:dLbls>
            <c:spPr>
              <a:noFill/>
              <a:ln>
                <a:noFill/>
              </a:ln>
              <a:effectLst/>
            </c:spPr>
            <c:txPr>
              <a:bodyPr/>
              <a:lstStyle/>
              <a:p>
                <a:pPr>
                  <a:defRPr sz="100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May</c:v>
                </c:pt>
                <c:pt idx="1">
                  <c:v>June</c:v>
                </c:pt>
                <c:pt idx="2">
                  <c:v>July</c:v>
                </c:pt>
                <c:pt idx="3">
                  <c:v>August</c:v>
                </c:pt>
                <c:pt idx="4">
                  <c:v>September</c:v>
                </c:pt>
                <c:pt idx="5">
                  <c:v>October</c:v>
                </c:pt>
                <c:pt idx="6">
                  <c:v>November (thru 11/26)</c:v>
                </c:pt>
              </c:strCache>
            </c:strRef>
          </c:cat>
          <c:val>
            <c:numRef>
              <c:f>Sheet1!$B$2:$B$8</c:f>
              <c:numCache>
                <c:formatCode>General</c:formatCode>
                <c:ptCount val="7"/>
                <c:pt idx="0">
                  <c:v>4</c:v>
                </c:pt>
                <c:pt idx="1">
                  <c:v>6</c:v>
                </c:pt>
                <c:pt idx="2">
                  <c:v>8</c:v>
                </c:pt>
                <c:pt idx="3">
                  <c:v>8</c:v>
                </c:pt>
                <c:pt idx="4">
                  <c:v>8</c:v>
                </c:pt>
                <c:pt idx="5">
                  <c:v>12</c:v>
                </c:pt>
                <c:pt idx="6">
                  <c:v>13</c:v>
                </c:pt>
              </c:numCache>
            </c:numRef>
          </c:val>
          <c:extLst>
            <c:ext xmlns:c16="http://schemas.microsoft.com/office/drawing/2014/chart" uri="{C3380CC4-5D6E-409C-BE32-E72D297353CC}">
              <c16:uniqueId val="{00000000-A060-4718-9F71-C0A1CD7CDED5}"/>
            </c:ext>
          </c:extLst>
        </c:ser>
        <c:ser>
          <c:idx val="1"/>
          <c:order val="1"/>
          <c:tx>
            <c:strRef>
              <c:f>Sheet1!$C$1</c:f>
              <c:strCache>
                <c:ptCount val="1"/>
                <c:pt idx="0">
                  <c:v>30+ Days</c:v>
                </c:pt>
              </c:strCache>
            </c:strRef>
          </c:tx>
          <c:spPr>
            <a:solidFill>
              <a:schemeClr val="accent2">
                <a:lumMod val="75000"/>
              </a:schemeClr>
            </a:solidFill>
          </c:spPr>
          <c:invertIfNegative val="0"/>
          <c:dLbls>
            <c:spPr>
              <a:noFill/>
              <a:ln>
                <a:noFill/>
              </a:ln>
              <a:effectLst/>
            </c:spPr>
            <c:txPr>
              <a:bodyPr/>
              <a:lstStyle/>
              <a:p>
                <a:pPr>
                  <a:defRPr sz="100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May</c:v>
                </c:pt>
                <c:pt idx="1">
                  <c:v>June</c:v>
                </c:pt>
                <c:pt idx="2">
                  <c:v>July</c:v>
                </c:pt>
                <c:pt idx="3">
                  <c:v>August</c:v>
                </c:pt>
                <c:pt idx="4">
                  <c:v>September</c:v>
                </c:pt>
                <c:pt idx="5">
                  <c:v>October</c:v>
                </c:pt>
                <c:pt idx="6">
                  <c:v>November (thru 11/26)</c:v>
                </c:pt>
              </c:strCache>
            </c:strRef>
          </c:cat>
          <c:val>
            <c:numRef>
              <c:f>Sheet1!$C$2:$C$8</c:f>
              <c:numCache>
                <c:formatCode>General</c:formatCode>
                <c:ptCount val="7"/>
                <c:pt idx="0">
                  <c:v>59</c:v>
                </c:pt>
                <c:pt idx="1">
                  <c:v>26</c:v>
                </c:pt>
                <c:pt idx="2">
                  <c:v>38</c:v>
                </c:pt>
                <c:pt idx="3">
                  <c:v>38</c:v>
                </c:pt>
                <c:pt idx="4">
                  <c:v>50</c:v>
                </c:pt>
                <c:pt idx="5">
                  <c:v>46</c:v>
                </c:pt>
                <c:pt idx="6">
                  <c:v>37</c:v>
                </c:pt>
              </c:numCache>
            </c:numRef>
          </c:val>
          <c:extLst>
            <c:ext xmlns:c16="http://schemas.microsoft.com/office/drawing/2014/chart" uri="{C3380CC4-5D6E-409C-BE32-E72D297353CC}">
              <c16:uniqueId val="{00000001-A060-4718-9F71-C0A1CD7CDED5}"/>
            </c:ext>
          </c:extLst>
        </c:ser>
        <c:dLbls>
          <c:dLblPos val="ctr"/>
          <c:showLegendKey val="0"/>
          <c:showVal val="1"/>
          <c:showCatName val="0"/>
          <c:showSerName val="0"/>
          <c:showPercent val="0"/>
          <c:showBubbleSize val="0"/>
        </c:dLbls>
        <c:gapWidth val="150"/>
        <c:overlap val="100"/>
        <c:axId val="172009816"/>
        <c:axId val="172010208"/>
      </c:barChart>
      <c:catAx>
        <c:axId val="172009816"/>
        <c:scaling>
          <c:orientation val="minMax"/>
        </c:scaling>
        <c:delete val="0"/>
        <c:axPos val="b"/>
        <c:numFmt formatCode="General" sourceLinked="0"/>
        <c:majorTickMark val="out"/>
        <c:minorTickMark val="none"/>
        <c:tickLblPos val="nextTo"/>
        <c:txPr>
          <a:bodyPr/>
          <a:lstStyle/>
          <a:p>
            <a:pPr>
              <a:defRPr sz="1000"/>
            </a:pPr>
            <a:endParaRPr lang="en-US"/>
          </a:p>
        </c:txPr>
        <c:crossAx val="172010208"/>
        <c:crosses val="autoZero"/>
        <c:auto val="1"/>
        <c:lblAlgn val="ctr"/>
        <c:lblOffset val="100"/>
        <c:noMultiLvlLbl val="0"/>
      </c:catAx>
      <c:valAx>
        <c:axId val="172010208"/>
        <c:scaling>
          <c:orientation val="minMax"/>
        </c:scaling>
        <c:delete val="0"/>
        <c:axPos val="l"/>
        <c:numFmt formatCode="General" sourceLinked="1"/>
        <c:majorTickMark val="out"/>
        <c:minorTickMark val="none"/>
        <c:tickLblPos val="nextTo"/>
        <c:txPr>
          <a:bodyPr/>
          <a:lstStyle/>
          <a:p>
            <a:pPr>
              <a:defRPr sz="1000"/>
            </a:pPr>
            <a:endParaRPr lang="en-US"/>
          </a:p>
        </c:txPr>
        <c:crossAx val="17200981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dirty="0"/>
              <a:t>354</a:t>
            </a:r>
            <a:r>
              <a:rPr lang="en-US" sz="1200" b="0" baseline="0" dirty="0"/>
              <a:t> individuals have applied for Medicaid and/or SNAP at Madden in FY18.</a:t>
            </a:r>
            <a:endParaRPr lang="en-US" sz="1200" b="0" dirty="0"/>
          </a:p>
        </c:rich>
      </c:tx>
      <c:layout>
        <c:manualLayout>
          <c:xMode val="edge"/>
          <c:yMode val="edge"/>
          <c:x val="0.11852117749987134"/>
          <c:y val="0"/>
        </c:manualLayout>
      </c:layout>
      <c:overlay val="0"/>
    </c:title>
    <c:autoTitleDeleted val="0"/>
    <c:plotArea>
      <c:layout/>
      <c:lineChart>
        <c:grouping val="standard"/>
        <c:varyColors val="0"/>
        <c:ser>
          <c:idx val="0"/>
          <c:order val="0"/>
          <c:tx>
            <c:strRef>
              <c:f>Sheet1!$B$1</c:f>
              <c:strCache>
                <c:ptCount val="1"/>
                <c:pt idx="0">
                  <c:v>Medicaid Applications</c:v>
                </c:pt>
              </c:strCache>
            </c:strRef>
          </c:tx>
          <c:marker>
            <c:symbol val="none"/>
          </c:marker>
          <c:dLbls>
            <c:spPr>
              <a:noFill/>
              <a:ln>
                <a:noFill/>
              </a:ln>
              <a:effectLst/>
            </c:spPr>
            <c:txPr>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Sheet1!$A$2:$A$22</c:f>
              <c:numCache>
                <c:formatCode>mm/dd/yy;@</c:formatCode>
                <c:ptCount val="21"/>
                <c:pt idx="0">
                  <c:v>42925</c:v>
                </c:pt>
                <c:pt idx="1">
                  <c:v>42932</c:v>
                </c:pt>
                <c:pt idx="2">
                  <c:v>42939</c:v>
                </c:pt>
                <c:pt idx="3">
                  <c:v>42946</c:v>
                </c:pt>
                <c:pt idx="4">
                  <c:v>42953</c:v>
                </c:pt>
                <c:pt idx="5">
                  <c:v>42960</c:v>
                </c:pt>
                <c:pt idx="6">
                  <c:v>42967</c:v>
                </c:pt>
                <c:pt idx="7">
                  <c:v>42974</c:v>
                </c:pt>
                <c:pt idx="8">
                  <c:v>42981</c:v>
                </c:pt>
                <c:pt idx="9">
                  <c:v>42988</c:v>
                </c:pt>
                <c:pt idx="10">
                  <c:v>42995</c:v>
                </c:pt>
                <c:pt idx="11">
                  <c:v>43002</c:v>
                </c:pt>
                <c:pt idx="12">
                  <c:v>43009</c:v>
                </c:pt>
                <c:pt idx="13">
                  <c:v>43016</c:v>
                </c:pt>
                <c:pt idx="14">
                  <c:v>43023</c:v>
                </c:pt>
                <c:pt idx="15">
                  <c:v>43030</c:v>
                </c:pt>
                <c:pt idx="16">
                  <c:v>43037</c:v>
                </c:pt>
                <c:pt idx="17">
                  <c:v>43044</c:v>
                </c:pt>
                <c:pt idx="18">
                  <c:v>43051</c:v>
                </c:pt>
                <c:pt idx="19">
                  <c:v>43058</c:v>
                </c:pt>
                <c:pt idx="20">
                  <c:v>43065</c:v>
                </c:pt>
              </c:numCache>
            </c:numRef>
          </c:cat>
          <c:val>
            <c:numRef>
              <c:f>Sheet1!$B$2:$B$22</c:f>
              <c:numCache>
                <c:formatCode>General</c:formatCode>
                <c:ptCount val="21"/>
                <c:pt idx="0">
                  <c:v>17</c:v>
                </c:pt>
                <c:pt idx="1">
                  <c:v>22</c:v>
                </c:pt>
                <c:pt idx="2">
                  <c:v>29</c:v>
                </c:pt>
                <c:pt idx="3">
                  <c:v>23</c:v>
                </c:pt>
                <c:pt idx="4">
                  <c:v>24</c:v>
                </c:pt>
                <c:pt idx="5">
                  <c:v>11</c:v>
                </c:pt>
                <c:pt idx="6">
                  <c:v>19</c:v>
                </c:pt>
                <c:pt idx="7">
                  <c:v>14</c:v>
                </c:pt>
                <c:pt idx="8">
                  <c:v>23</c:v>
                </c:pt>
                <c:pt idx="9">
                  <c:v>5</c:v>
                </c:pt>
                <c:pt idx="10">
                  <c:v>8</c:v>
                </c:pt>
                <c:pt idx="11">
                  <c:v>8</c:v>
                </c:pt>
                <c:pt idx="12">
                  <c:v>6</c:v>
                </c:pt>
                <c:pt idx="13">
                  <c:v>32</c:v>
                </c:pt>
                <c:pt idx="14">
                  <c:v>3</c:v>
                </c:pt>
                <c:pt idx="15">
                  <c:v>24</c:v>
                </c:pt>
                <c:pt idx="16">
                  <c:v>23</c:v>
                </c:pt>
                <c:pt idx="17">
                  <c:v>12</c:v>
                </c:pt>
                <c:pt idx="18">
                  <c:v>22</c:v>
                </c:pt>
                <c:pt idx="19">
                  <c:v>14</c:v>
                </c:pt>
                <c:pt idx="20">
                  <c:v>15</c:v>
                </c:pt>
              </c:numCache>
            </c:numRef>
          </c:val>
          <c:smooth val="0"/>
          <c:extLst>
            <c:ext xmlns:c16="http://schemas.microsoft.com/office/drawing/2014/chart" uri="{C3380CC4-5D6E-409C-BE32-E72D297353CC}">
              <c16:uniqueId val="{00000000-00AD-4E5E-913A-20CDA735F7A8}"/>
            </c:ext>
          </c:extLst>
        </c:ser>
        <c:dLbls>
          <c:dLblPos val="t"/>
          <c:showLegendKey val="0"/>
          <c:showVal val="1"/>
          <c:showCatName val="0"/>
          <c:showSerName val="0"/>
          <c:showPercent val="0"/>
          <c:showBubbleSize val="0"/>
        </c:dLbls>
        <c:smooth val="0"/>
        <c:axId val="171976432"/>
        <c:axId val="171976824"/>
      </c:lineChart>
      <c:dateAx>
        <c:axId val="171976432"/>
        <c:scaling>
          <c:orientation val="minMax"/>
        </c:scaling>
        <c:delete val="0"/>
        <c:axPos val="b"/>
        <c:title>
          <c:tx>
            <c:rich>
              <a:bodyPr/>
              <a:lstStyle/>
              <a:p>
                <a:pPr>
                  <a:defRPr sz="1000"/>
                </a:pPr>
                <a:r>
                  <a:rPr lang="en-US" sz="1000" dirty="0"/>
                  <a:t>Week End</a:t>
                </a:r>
                <a:r>
                  <a:rPr lang="en-US" sz="1000" baseline="0" dirty="0"/>
                  <a:t> Date</a:t>
                </a:r>
                <a:endParaRPr lang="en-US" sz="1000" dirty="0"/>
              </a:p>
            </c:rich>
          </c:tx>
          <c:overlay val="0"/>
        </c:title>
        <c:numFmt formatCode="mm/dd/yy;@" sourceLinked="1"/>
        <c:majorTickMark val="out"/>
        <c:minorTickMark val="none"/>
        <c:tickLblPos val="nextTo"/>
        <c:txPr>
          <a:bodyPr/>
          <a:lstStyle/>
          <a:p>
            <a:pPr>
              <a:defRPr sz="1000"/>
            </a:pPr>
            <a:endParaRPr lang="en-US"/>
          </a:p>
        </c:txPr>
        <c:crossAx val="171976824"/>
        <c:crosses val="autoZero"/>
        <c:auto val="1"/>
        <c:lblOffset val="100"/>
        <c:baseTimeUnit val="days"/>
        <c:majorUnit val="7"/>
        <c:majorTimeUnit val="days"/>
        <c:minorUnit val="1"/>
        <c:minorTimeUnit val="days"/>
      </c:dateAx>
      <c:valAx>
        <c:axId val="171976824"/>
        <c:scaling>
          <c:orientation val="minMax"/>
        </c:scaling>
        <c:delete val="0"/>
        <c:axPos val="l"/>
        <c:title>
          <c:tx>
            <c:rich>
              <a:bodyPr rot="-5400000" vert="horz"/>
              <a:lstStyle/>
              <a:p>
                <a:pPr>
                  <a:defRPr sz="1000"/>
                </a:pPr>
                <a:r>
                  <a:rPr lang="en-US" sz="1000" dirty="0"/>
                  <a:t>Applications</a:t>
                </a:r>
              </a:p>
            </c:rich>
          </c:tx>
          <c:overlay val="0"/>
        </c:title>
        <c:numFmt formatCode="General" sourceLinked="1"/>
        <c:majorTickMark val="out"/>
        <c:minorTickMark val="none"/>
        <c:tickLblPos val="nextTo"/>
        <c:txPr>
          <a:bodyPr/>
          <a:lstStyle/>
          <a:p>
            <a:pPr>
              <a:defRPr sz="1000"/>
            </a:pPr>
            <a:endParaRPr lang="en-US"/>
          </a:p>
        </c:txPr>
        <c:crossAx val="171976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0" dirty="0"/>
              <a:t>Of the</a:t>
            </a:r>
            <a:r>
              <a:rPr lang="en-US" sz="1200" b="0" baseline="0" dirty="0"/>
              <a:t> 334 Medicaid applications submitted at Madden in FY18, 256 have been approved. </a:t>
            </a:r>
            <a:endParaRPr lang="en-US" sz="1200" b="0" dirty="0"/>
          </a:p>
        </c:rich>
      </c:tx>
      <c:overlay val="0"/>
    </c:title>
    <c:autoTitleDeleted val="0"/>
    <c:plotArea>
      <c:layout/>
      <c:pieChart>
        <c:varyColors val="1"/>
        <c:ser>
          <c:idx val="0"/>
          <c:order val="0"/>
          <c:tx>
            <c:strRef>
              <c:f>Sheet1!$B$1</c:f>
              <c:strCache>
                <c:ptCount val="1"/>
                <c:pt idx="0">
                  <c:v>Application Disposition</c:v>
                </c:pt>
              </c:strCache>
            </c:strRef>
          </c:tx>
          <c:dLbls>
            <c:dLbl>
              <c:idx val="0"/>
              <c:layout>
                <c:manualLayout>
                  <c:x val="-0.24204750656167978"/>
                  <c:y val="-0.1713940087098051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4CC-4965-9185-EA13E3362E5C}"/>
                </c:ext>
              </c:extLst>
            </c:dLbl>
            <c:dLbl>
              <c:idx val="1"/>
              <c:layout>
                <c:manualLayout>
                  <c:x val="0.17823333333333333"/>
                  <c:y val="4.90749131218932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4CC-4965-9185-EA13E3362E5C}"/>
                </c:ext>
              </c:extLst>
            </c:dLbl>
            <c:dLbl>
              <c:idx val="2"/>
              <c:layout>
                <c:manualLayout>
                  <c:x val="0.12015564304461943"/>
                  <c:y val="0.1197769762019970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4CC-4965-9185-EA13E3362E5C}"/>
                </c:ext>
              </c:extLst>
            </c:dLbl>
            <c:dLbl>
              <c:idx val="3"/>
              <c:tx>
                <c:rich>
                  <a:bodyPr/>
                  <a:lstStyle/>
                  <a:p>
                    <a:r>
                      <a:rPr lang="en-US" dirty="0">
                        <a:solidFill>
                          <a:schemeClr val="tx1"/>
                        </a:solidFill>
                      </a:rPr>
                      <a:t>Withdrawn
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4CC-4965-9185-EA13E3362E5C}"/>
                </c:ext>
              </c:extLst>
            </c:dLbl>
            <c:dLbl>
              <c:idx val="4"/>
              <c:layout>
                <c:manualLayout>
                  <c:x val="6.8023884514435695E-2"/>
                  <c:y val="0.166453393744776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4CC-4965-9185-EA13E3362E5C}"/>
                </c:ext>
              </c:extLst>
            </c:dLbl>
            <c:spPr>
              <a:noFill/>
              <a:ln>
                <a:noFill/>
              </a:ln>
              <a:effectLst/>
            </c:spPr>
            <c:txPr>
              <a:bodyPr/>
              <a:lstStyle/>
              <a:p>
                <a:pPr>
                  <a:defRPr sz="1000" b="1">
                    <a:solidFill>
                      <a:srgbClr val="F8F8F8"/>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Approved*</c:v>
                </c:pt>
                <c:pt idx="1">
                  <c:v>Denied</c:v>
                </c:pt>
                <c:pt idx="2">
                  <c:v>Pending</c:v>
                </c:pt>
                <c:pt idx="3">
                  <c:v>Withdrawn</c:v>
                </c:pt>
                <c:pt idx="4">
                  <c:v>Did not Apply for Medicaid</c:v>
                </c:pt>
              </c:strCache>
            </c:strRef>
          </c:cat>
          <c:val>
            <c:numRef>
              <c:f>Sheet1!$B$2:$B$6</c:f>
              <c:numCache>
                <c:formatCode>General</c:formatCode>
                <c:ptCount val="5"/>
                <c:pt idx="0">
                  <c:v>256</c:v>
                </c:pt>
                <c:pt idx="1">
                  <c:v>48</c:v>
                </c:pt>
                <c:pt idx="2">
                  <c:v>29</c:v>
                </c:pt>
                <c:pt idx="3">
                  <c:v>1</c:v>
                </c:pt>
                <c:pt idx="4">
                  <c:v>20</c:v>
                </c:pt>
              </c:numCache>
            </c:numRef>
          </c:val>
          <c:extLst>
            <c:ext xmlns:c16="http://schemas.microsoft.com/office/drawing/2014/chart" uri="{C3380CC4-5D6E-409C-BE32-E72D297353CC}">
              <c16:uniqueId val="{00000005-24CC-4965-9185-EA13E3362E5C}"/>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CF7274-3825-BB45-9C17-4ECEABD64C14}"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B301E-E2DA-A347-84FF-9BD97D9F47C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822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76640"/>
            <a:ext cx="2133600" cy="365125"/>
          </a:xfrm>
        </p:spPr>
        <p:txBody>
          <a:bodyPr/>
          <a:lstStyle/>
          <a:p>
            <a:fld id="{024886EA-C33B-407F-9730-910B3D6FA683}" type="datetime1">
              <a:rPr lang="en-US" smtClean="0"/>
              <a:t>12/12/2017</a:t>
            </a:fld>
            <a:endParaRPr lang="en-US"/>
          </a:p>
        </p:txBody>
      </p:sp>
      <p:sp>
        <p:nvSpPr>
          <p:cNvPr id="6" name="Slide Number Placeholder 5"/>
          <p:cNvSpPr>
            <a:spLocks noGrp="1"/>
          </p:cNvSpPr>
          <p:nvPr>
            <p:ph type="sldNum" sz="quarter" idx="12"/>
          </p:nvPr>
        </p:nvSpPr>
        <p:spPr>
          <a:xfrm>
            <a:off x="3505200" y="6376640"/>
            <a:ext cx="2133600" cy="365125"/>
          </a:xfrm>
        </p:spPr>
        <p:txBody>
          <a:bodyPr/>
          <a:lstStyle/>
          <a:p>
            <a:fld id="{8E2BB739-DA7D-46D4-AB08-EB05A595F6CE}" type="slidenum">
              <a:rPr lang="en-US" smtClean="0"/>
              <a:t>‹#›</a:t>
            </a:fld>
            <a:endParaRPr lang="en-US"/>
          </a:p>
        </p:txBody>
      </p:sp>
    </p:spTree>
    <p:extLst>
      <p:ext uri="{BB962C8B-B14F-4D97-AF65-F5344CB8AC3E}">
        <p14:creationId xmlns:p14="http://schemas.microsoft.com/office/powerpoint/2010/main" val="237301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B301E-E2DA-A347-84FF-9BD97D9F47C3}" type="slidenum">
              <a:rPr lang="en-US" smtClean="0"/>
              <a:t>‹#›</a:t>
            </a:fld>
            <a:endParaRPr lang="en-US"/>
          </a:p>
        </p:txBody>
      </p:sp>
      <p:sp>
        <p:nvSpPr>
          <p:cNvPr id="7" name="Content Placeholder 6"/>
          <p:cNvSpPr>
            <a:spLocks noGrp="1"/>
          </p:cNvSpPr>
          <p:nvPr>
            <p:ph sz="quarter" idx="13"/>
          </p:nvPr>
        </p:nvSpPr>
        <p:spPr>
          <a:xfrm>
            <a:off x="293688" y="1512888"/>
            <a:ext cx="8629650" cy="4289425"/>
          </a:xfrm>
        </p:spPr>
        <p:txBody>
          <a:bodyPr>
            <a:normAutofit/>
          </a:bodyPr>
          <a:lstStyle>
            <a:lvl1pPr marL="342900" indent="-342900">
              <a:buClr>
                <a:schemeClr val="bg1">
                  <a:lumMod val="50000"/>
                </a:schemeClr>
              </a:buClr>
              <a:buFont typeface="Wingdings" panose="05000000000000000000" pitchFamily="2" charset="2"/>
              <a:buChar char="§"/>
              <a:defRPr sz="2000" baseline="0">
                <a:latin typeface="Helvetica Condensed"/>
              </a:defRPr>
            </a:lvl1pPr>
            <a:lvl2pPr>
              <a:defRPr sz="2000">
                <a:latin typeface="Helvetica Condensed"/>
              </a:defRPr>
            </a:lvl2pPr>
            <a:lvl3pPr>
              <a:defRPr sz="1800">
                <a:latin typeface="Helvetica Condensed"/>
              </a:defRPr>
            </a:lvl3pPr>
            <a:lvl4pPr>
              <a:defRPr sz="1800">
                <a:latin typeface="Helvetica Condensed"/>
              </a:defRPr>
            </a:lvl4pPr>
            <a:lvl5pPr>
              <a:defRPr sz="1800">
                <a:latin typeface="Helvetica Condensed"/>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9590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CF7274-3825-BB45-9C17-4ECEABD64C14}"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B301E-E2DA-A347-84FF-9BD97D9F47C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 Placeholder 16"/>
          <p:cNvSpPr>
            <a:spLocks noGrp="1"/>
          </p:cNvSpPr>
          <p:nvPr>
            <p:ph type="body" sz="quarter" idx="13"/>
          </p:nvPr>
        </p:nvSpPr>
        <p:spPr>
          <a:xfrm>
            <a:off x="288925" y="1554655"/>
            <a:ext cx="8487213" cy="4205013"/>
          </a:xfrm>
        </p:spPr>
        <p:txBody>
          <a:bodyPr>
            <a:normAutofit/>
          </a:bodyPr>
          <a:lstStyle>
            <a:lvl1pPr marL="342900" indent="-342900">
              <a:buClr>
                <a:schemeClr val="bg1">
                  <a:lumMod val="50000"/>
                </a:schemeClr>
              </a:buClr>
              <a:buFont typeface="Wingdings" panose="05000000000000000000" pitchFamily="2" charset="2"/>
              <a:buChar char="§"/>
              <a:defRPr sz="2000" baseline="0">
                <a:latin typeface="Helvetica Condensed"/>
              </a:defRPr>
            </a:lvl1pPr>
            <a:lvl2pPr>
              <a:defRPr sz="2000">
                <a:latin typeface="Helvetica Condensed"/>
              </a:defRPr>
            </a:lvl2pPr>
            <a:lvl3pPr>
              <a:defRPr sz="1800">
                <a:latin typeface="Helvetica Condensed"/>
              </a:defRPr>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7327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defRPr sz="4000">
                <a:solidFill>
                  <a:srgbClr val="17375E"/>
                </a:solidFill>
                <a:latin typeface="Helvetica Condensed"/>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Helvetica Condens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342900" indent="-342900">
              <a:buClr>
                <a:schemeClr val="bg1">
                  <a:lumMod val="50000"/>
                </a:schemeClr>
              </a:buClr>
              <a:buFont typeface="Wingdings" panose="05000000000000000000" pitchFamily="2" charset="2"/>
              <a:buChar char="§"/>
              <a:defRPr sz="2000">
                <a:latin typeface="Helvetica Condensed"/>
              </a:defRPr>
            </a:lvl1pPr>
            <a:lvl2pPr>
              <a:defRPr sz="1800">
                <a:latin typeface="Helvetica Condensed"/>
              </a:defRPr>
            </a:lvl2pPr>
            <a:lvl3pPr>
              <a:defRPr sz="1600">
                <a:latin typeface="Helvetica Condensed"/>
              </a:defRPr>
            </a:lvl3pPr>
            <a:lvl4pPr>
              <a:defRPr sz="1400">
                <a:latin typeface="Helvetica Condensed"/>
              </a:defRPr>
            </a:lvl4pPr>
            <a:lvl5pPr>
              <a:defRPr sz="1400">
                <a:latin typeface="Helvetica Condense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Helvetica Condens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342900" indent="-342900">
              <a:buClr>
                <a:schemeClr val="bg1">
                  <a:lumMod val="50000"/>
                </a:schemeClr>
              </a:buClr>
              <a:buFont typeface="Wingdings" panose="05000000000000000000" pitchFamily="2" charset="2"/>
              <a:buChar char="§"/>
              <a:defRPr sz="2000">
                <a:latin typeface="Helvetica Condensed"/>
              </a:defRPr>
            </a:lvl1pPr>
            <a:lvl2pPr>
              <a:defRPr sz="1800">
                <a:latin typeface="Helvetica Condensed"/>
              </a:defRPr>
            </a:lvl2pPr>
            <a:lvl3pPr>
              <a:defRPr sz="1600">
                <a:latin typeface="Helvetica Condensed"/>
              </a:defRPr>
            </a:lvl3pPr>
            <a:lvl4pPr>
              <a:defRPr sz="1400">
                <a:latin typeface="Helvetica Condensed"/>
              </a:defRPr>
            </a:lvl4pPr>
            <a:lvl5pPr>
              <a:defRPr sz="1400">
                <a:latin typeface="Helvetica Condense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B301E-E2DA-A347-84FF-9BD97D9F47C3}" type="slidenum">
              <a:rPr lang="en-US" smtClean="0"/>
              <a:t>‹#›</a:t>
            </a:fld>
            <a:endParaRPr lang="en-US"/>
          </a:p>
        </p:txBody>
      </p:sp>
    </p:spTree>
    <p:extLst>
      <p:ext uri="{BB962C8B-B14F-4D97-AF65-F5344CB8AC3E}">
        <p14:creationId xmlns:p14="http://schemas.microsoft.com/office/powerpoint/2010/main" val="212417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96" y="2258568"/>
            <a:ext cx="8531352" cy="3450696"/>
          </a:xfrm>
        </p:spPr>
        <p:txBody>
          <a:bodyPr>
            <a:normAutofit/>
          </a:bodyPr>
          <a:lstStyle>
            <a:lvl1pPr marL="274320" indent="-274320">
              <a:buClr>
                <a:schemeClr val="bg2">
                  <a:lumMod val="50000"/>
                </a:schemeClr>
              </a:buClr>
              <a:buFont typeface="Wingdings" panose="05000000000000000000" pitchFamily="2" charset="2"/>
              <a:buChar char="§"/>
              <a:defRPr sz="1800">
                <a:solidFill>
                  <a:srgbClr val="000000"/>
                </a:solidFill>
              </a:defRPr>
            </a:lvl1pPr>
            <a:lvl2pPr marL="576263" indent="-274320">
              <a:buClr>
                <a:schemeClr val="accent6">
                  <a:lumMod val="75000"/>
                </a:schemeClr>
              </a:buClr>
              <a:buFont typeface="Wingdings" panose="05000000000000000000" pitchFamily="2" charset="2"/>
              <a:buChar char="§"/>
              <a:defRPr sz="1800">
                <a:solidFill>
                  <a:srgbClr val="000000"/>
                </a:solidFill>
              </a:defRPr>
            </a:lvl2pPr>
            <a:lvl3pPr marL="855663" indent="-228600">
              <a:buClr>
                <a:schemeClr val="accent6">
                  <a:lumMod val="75000"/>
                </a:schemeClr>
              </a:buClr>
              <a:buFont typeface="Arial" panose="020B0604020202020204" pitchFamily="34" charset="0"/>
              <a:buChar char="•"/>
              <a:defRPr sz="1800">
                <a:solidFill>
                  <a:srgbClr val="000000"/>
                </a:solidFill>
              </a:defRPr>
            </a:lvl3pPr>
            <a:lvl4pPr marL="1143000" indent="-228600">
              <a:buClr>
                <a:schemeClr val="accent6">
                  <a:lumMod val="75000"/>
                </a:schemeClr>
              </a:buClr>
              <a:buFont typeface="Arial" panose="020B0604020202020204" pitchFamily="34" charset="0"/>
              <a:buChar char="•"/>
              <a:defRPr sz="1600">
                <a:solidFill>
                  <a:srgbClr val="000000"/>
                </a:solidFill>
              </a:defRPr>
            </a:lvl4pPr>
            <a:lvl5pPr marL="1463040" indent="-228600">
              <a:buClr>
                <a:schemeClr val="accent6">
                  <a:lumMod val="75000"/>
                </a:schemeClr>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E7A98E4-A95D-44D1-AA04-40296FE8B63B}" type="datetime1">
              <a:rPr lang="en-US" smtClean="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E75C81-5BCB-435E-89E6-A68D8C80D7FC}" type="slidenum">
              <a:rPr lang="en-US" smtClean="0"/>
              <a:pPr/>
              <a:t>‹#›</a:t>
            </a:fld>
            <a:endParaRPr lang="en-US" dirty="0"/>
          </a:p>
        </p:txBody>
      </p:sp>
      <p:sp>
        <p:nvSpPr>
          <p:cNvPr id="7" name="Title 6"/>
          <p:cNvSpPr>
            <a:spLocks noGrp="1"/>
          </p:cNvSpPr>
          <p:nvPr>
            <p:ph type="title"/>
          </p:nvPr>
        </p:nvSpPr>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151194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5F03E92-57FA-4F4C-B99B-53157C746966}" type="datetime1">
              <a:rPr lang="en-US" smtClean="0"/>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E75C81-5BCB-435E-89E6-A68D8C80D7FC}" type="slidenum">
              <a:rPr lang="en-US" smtClean="0"/>
              <a:pPr/>
              <a:t>‹#›</a:t>
            </a:fld>
            <a:endParaRPr lang="en-US" dirty="0"/>
          </a:p>
        </p:txBody>
      </p:sp>
    </p:spTree>
    <p:extLst>
      <p:ext uri="{BB962C8B-B14F-4D97-AF65-F5344CB8AC3E}">
        <p14:creationId xmlns:p14="http://schemas.microsoft.com/office/powerpoint/2010/main" val="274296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40"/>
            <a:ext cx="2133600" cy="365125"/>
          </a:xfrm>
        </p:spPr>
        <p:txBody>
          <a:bodyPr/>
          <a:lstStyle/>
          <a:p>
            <a:fld id="{C1FDFFE0-B43C-44FD-B53F-45E82332E5D5}" type="datetime1">
              <a:rPr lang="en-US" smtClean="0"/>
              <a:t>12/12/2017</a:t>
            </a:fld>
            <a:endParaRPr lang="en-US"/>
          </a:p>
        </p:txBody>
      </p:sp>
      <p:sp>
        <p:nvSpPr>
          <p:cNvPr id="6" name="Slide Number Placeholder 5"/>
          <p:cNvSpPr>
            <a:spLocks noGrp="1"/>
          </p:cNvSpPr>
          <p:nvPr>
            <p:ph type="sldNum" sz="quarter" idx="12"/>
          </p:nvPr>
        </p:nvSpPr>
        <p:spPr>
          <a:xfrm>
            <a:off x="3505200" y="6376640"/>
            <a:ext cx="2133600" cy="365125"/>
          </a:xfrm>
        </p:spPr>
        <p:txBody>
          <a:bodyPr/>
          <a:lstStyle/>
          <a:p>
            <a:fld id="{8E2BB739-DA7D-46D4-AB08-EB05A595F6CE}" type="slidenum">
              <a:rPr lang="en-US" smtClean="0"/>
              <a:t>‹#›</a:t>
            </a:fld>
            <a:endParaRPr lang="en-US"/>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spTree>
    <p:extLst>
      <p:ext uri="{BB962C8B-B14F-4D97-AF65-F5344CB8AC3E}">
        <p14:creationId xmlns:p14="http://schemas.microsoft.com/office/powerpoint/2010/main" val="49778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40"/>
            <a:ext cx="2133600" cy="365125"/>
          </a:xfrm>
        </p:spPr>
        <p:txBody>
          <a:bodyPr/>
          <a:lstStyle/>
          <a:p>
            <a:fld id="{C1FDFFE0-B43C-44FD-B53F-45E82332E5D5}" type="datetime1">
              <a:rPr lang="en-US" smtClean="0"/>
              <a:t>12/12/2017</a:t>
            </a:fld>
            <a:endParaRPr lang="en-US"/>
          </a:p>
        </p:txBody>
      </p:sp>
      <p:sp>
        <p:nvSpPr>
          <p:cNvPr id="6" name="Slide Number Placeholder 5"/>
          <p:cNvSpPr>
            <a:spLocks noGrp="1"/>
          </p:cNvSpPr>
          <p:nvPr>
            <p:ph type="sldNum" sz="quarter" idx="12"/>
          </p:nvPr>
        </p:nvSpPr>
        <p:spPr>
          <a:xfrm>
            <a:off x="3505200" y="6376640"/>
            <a:ext cx="2133600" cy="365125"/>
          </a:xfrm>
        </p:spPr>
        <p:txBody>
          <a:bodyPr/>
          <a:lstStyle/>
          <a:p>
            <a:fld id="{8E2BB739-DA7D-46D4-AB08-EB05A595F6CE}" type="slidenum">
              <a:rPr lang="en-US" smtClean="0"/>
              <a:t>‹#›</a:t>
            </a:fld>
            <a:endParaRPr lang="en-US"/>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spTree>
    <p:extLst>
      <p:ext uri="{BB962C8B-B14F-4D97-AF65-F5344CB8AC3E}">
        <p14:creationId xmlns:p14="http://schemas.microsoft.com/office/powerpoint/2010/main" val="49778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40"/>
            <a:ext cx="2133600" cy="365125"/>
          </a:xfrm>
        </p:spPr>
        <p:txBody>
          <a:bodyPr/>
          <a:lstStyle/>
          <a:p>
            <a:fld id="{C1FDFFE0-B43C-44FD-B53F-45E82332E5D5}" type="datetime1">
              <a:rPr lang="en-US" smtClean="0"/>
              <a:t>12/12/2017</a:t>
            </a:fld>
            <a:endParaRPr lang="en-US"/>
          </a:p>
        </p:txBody>
      </p:sp>
      <p:sp>
        <p:nvSpPr>
          <p:cNvPr id="6" name="Slide Number Placeholder 5"/>
          <p:cNvSpPr>
            <a:spLocks noGrp="1"/>
          </p:cNvSpPr>
          <p:nvPr>
            <p:ph type="sldNum" sz="quarter" idx="12"/>
          </p:nvPr>
        </p:nvSpPr>
        <p:spPr>
          <a:xfrm>
            <a:off x="3505200" y="6376640"/>
            <a:ext cx="2133600" cy="365125"/>
          </a:xfrm>
        </p:spPr>
        <p:txBody>
          <a:bodyPr/>
          <a:lstStyle/>
          <a:p>
            <a:fld id="{8E2BB739-DA7D-46D4-AB08-EB05A595F6CE}" type="slidenum">
              <a:rPr lang="en-US" smtClean="0"/>
              <a:t>‹#›</a:t>
            </a:fld>
            <a:endParaRPr lang="en-US"/>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spTree>
    <p:extLst>
      <p:ext uri="{BB962C8B-B14F-4D97-AF65-F5344CB8AC3E}">
        <p14:creationId xmlns:p14="http://schemas.microsoft.com/office/powerpoint/2010/main" val="49778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F7274-3825-BB45-9C17-4ECEABD64C14}" type="datetimeFigureOut">
              <a:rPr lang="en-US" smtClean="0"/>
              <a:t>12/12/2017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B301E-E2DA-A347-84FF-9BD97D9F47C3}" type="slidenum">
              <a:rPr lang="en-US" smtClean="0"/>
              <a:t>‹#›</a:t>
            </a:fld>
            <a:endParaRPr lang="en-US"/>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Placeholder 12"/>
          <p:cNvSpPr>
            <a:spLocks noGrp="1"/>
          </p:cNvSpPr>
          <p:nvPr>
            <p:ph type="title"/>
          </p:nvPr>
        </p:nvSpPr>
        <p:spPr>
          <a:xfrm>
            <a:off x="457200" y="274638"/>
            <a:ext cx="8229600" cy="10496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3099228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3" r:id="rId4"/>
    <p:sldLayoutId id="2147483658" r:id="rId5"/>
    <p:sldLayoutId id="2147483659" r:id="rId6"/>
    <p:sldLayoutId id="2147483660" r:id="rId7"/>
    <p:sldLayoutId id="2147483661" r:id="rId8"/>
    <p:sldLayoutId id="2147483662" r:id="rId9"/>
    <p:sldLayoutId id="2147483663" r:id="rId10"/>
  </p:sldLayoutIdLst>
  <p:txStyles>
    <p:titleStyle>
      <a:lvl1pPr algn="ctr" defTabSz="457200" rtl="0" eaLnBrk="1" latinLnBrk="0" hangingPunct="1">
        <a:spcBef>
          <a:spcPct val="0"/>
        </a:spcBef>
        <a:buNone/>
        <a:defRPr sz="4000" kern="1200" baseline="0">
          <a:solidFill>
            <a:srgbClr val="17375E"/>
          </a:solidFill>
          <a:latin typeface="Helvetica Condense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486979" y="1830309"/>
            <a:ext cx="7486120" cy="646331"/>
          </a:xfrm>
          <a:prstGeom prst="rect">
            <a:avLst/>
          </a:prstGeom>
          <a:noFill/>
        </p:spPr>
        <p:txBody>
          <a:bodyPr wrap="square" rtlCol="0">
            <a:spAutoFit/>
          </a:bodyPr>
          <a:lstStyle/>
          <a:p>
            <a:r>
              <a:rPr lang="en-US" sz="3600" dirty="0">
                <a:solidFill>
                  <a:schemeClr val="tx2">
                    <a:lumMod val="75000"/>
                  </a:schemeClr>
                </a:solidFill>
                <a:latin typeface="Helvetica CondensedBold"/>
                <a:cs typeface="Helvetica CondensedBold"/>
              </a:rPr>
              <a:t>Illinois Department of Human Services</a:t>
            </a:r>
          </a:p>
        </p:txBody>
      </p:sp>
      <p:sp>
        <p:nvSpPr>
          <p:cNvPr id="9" name="TextBox 8"/>
          <p:cNvSpPr txBox="1"/>
          <p:nvPr/>
        </p:nvSpPr>
        <p:spPr>
          <a:xfrm>
            <a:off x="486979" y="3371665"/>
            <a:ext cx="3599831" cy="369332"/>
          </a:xfrm>
          <a:prstGeom prst="rect">
            <a:avLst/>
          </a:prstGeom>
          <a:noFill/>
        </p:spPr>
        <p:txBody>
          <a:bodyPr wrap="square" rtlCol="0">
            <a:spAutoFit/>
          </a:bodyPr>
          <a:lstStyle/>
          <a:p>
            <a:r>
              <a:rPr lang="en-US" dirty="0">
                <a:solidFill>
                  <a:srgbClr val="17375E"/>
                </a:solidFill>
                <a:latin typeface="Helvetica CondensedBold"/>
                <a:cs typeface="Helvetica CondensedBold"/>
              </a:rPr>
              <a:t>James T. Dimas</a:t>
            </a:r>
            <a:r>
              <a:rPr lang="en-US" dirty="0">
                <a:solidFill>
                  <a:srgbClr val="17375E"/>
                </a:solidFill>
                <a:latin typeface="Helvetica CondensedBoldObl"/>
                <a:cs typeface="Helvetica CondensedBoldObl"/>
              </a:rPr>
              <a:t>, Secretary</a:t>
            </a:r>
          </a:p>
        </p:txBody>
      </p:sp>
      <p:sp>
        <p:nvSpPr>
          <p:cNvPr id="11" name="TextBox 10"/>
          <p:cNvSpPr txBox="1"/>
          <p:nvPr/>
        </p:nvSpPr>
        <p:spPr>
          <a:xfrm>
            <a:off x="486979" y="2864462"/>
            <a:ext cx="7285600" cy="461665"/>
          </a:xfrm>
          <a:prstGeom prst="rect">
            <a:avLst/>
          </a:prstGeom>
          <a:noFill/>
        </p:spPr>
        <p:txBody>
          <a:bodyPr wrap="square" rtlCol="0">
            <a:spAutoFit/>
          </a:bodyPr>
          <a:lstStyle/>
          <a:p>
            <a:r>
              <a:rPr lang="en-US" sz="2400" dirty="0">
                <a:solidFill>
                  <a:srgbClr val="17375E"/>
                </a:solidFill>
                <a:latin typeface="Helvetica Condensed"/>
                <a:cs typeface="Helvetica Condensed"/>
              </a:rPr>
              <a:t>Community Behavioral Healthcare Association</a:t>
            </a:r>
          </a:p>
        </p:txBody>
      </p:sp>
    </p:spTree>
    <p:extLst>
      <p:ext uri="{BB962C8B-B14F-4D97-AF65-F5344CB8AC3E}">
        <p14:creationId xmlns:p14="http://schemas.microsoft.com/office/powerpoint/2010/main" val="189820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250582" y="2286000"/>
            <a:ext cx="8664818" cy="3048000"/>
          </a:xfrm>
          <a:prstGeom prst="rect">
            <a:avLst/>
          </a:prstGeom>
        </p:spPr>
        <p:txBody>
          <a:bodyPr lIns="93136" tIns="46570" rIns="93136" bIns="4657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002960"/>
              </a:buClr>
            </a:pPr>
            <a:endParaRPr lang="en-US" b="1" dirty="0">
              <a:solidFill>
                <a:srgbClr val="000000"/>
              </a:solidFill>
            </a:endParaRPr>
          </a:p>
        </p:txBody>
      </p:sp>
      <p:sp>
        <p:nvSpPr>
          <p:cNvPr id="5" name="Rectangle 4"/>
          <p:cNvSpPr/>
          <p:nvPr/>
        </p:nvSpPr>
        <p:spPr>
          <a:xfrm>
            <a:off x="2370935" y="420130"/>
            <a:ext cx="4604722" cy="707886"/>
          </a:xfrm>
          <a:prstGeom prst="rect">
            <a:avLst/>
          </a:prstGeom>
        </p:spPr>
        <p:txBody>
          <a:bodyPr wrap="none">
            <a:spAutoFit/>
          </a:bodyPr>
          <a:lstStyle/>
          <a:p>
            <a:pPr algn="ctr">
              <a:spcBef>
                <a:spcPct val="0"/>
              </a:spcBef>
            </a:pPr>
            <a:r>
              <a:rPr lang="en-US" sz="4000" dirty="0">
                <a:solidFill>
                  <a:srgbClr val="17375E"/>
                </a:solidFill>
                <a:latin typeface="Helvetica Condensed"/>
                <a:ea typeface="+mj-ea"/>
                <a:cs typeface="+mj-cs"/>
              </a:rPr>
              <a:t>Strategic Alignment</a:t>
            </a:r>
          </a:p>
        </p:txBody>
      </p:sp>
      <p:pic>
        <p:nvPicPr>
          <p:cNvPr id="6" name="Picture 5"/>
          <p:cNvPicPr/>
          <p:nvPr/>
        </p:nvPicPr>
        <p:blipFill rotWithShape="1">
          <a:blip r:embed="rId2"/>
          <a:srcRect t="4266"/>
          <a:stretch/>
        </p:blipFill>
        <p:spPr>
          <a:xfrm>
            <a:off x="1661647" y="1473229"/>
            <a:ext cx="5665909" cy="4376980"/>
          </a:xfrm>
          <a:prstGeom prst="rect">
            <a:avLst/>
          </a:prstGeom>
          <a:ln>
            <a:noFill/>
          </a:ln>
        </p:spPr>
      </p:pic>
    </p:spTree>
    <p:extLst>
      <p:ext uri="{BB962C8B-B14F-4D97-AF65-F5344CB8AC3E}">
        <p14:creationId xmlns:p14="http://schemas.microsoft.com/office/powerpoint/2010/main" val="172020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0" y="636515"/>
            <a:ext cx="8794113" cy="307777"/>
          </a:xfrm>
        </p:spPr>
        <p:txBody>
          <a:bodyPr>
            <a:noAutofit/>
          </a:bodyPr>
          <a:lstStyle/>
          <a:p>
            <a:pPr defTabSz="894022">
              <a:tabLst>
                <a:tab pos="269476" algn="l"/>
              </a:tabLst>
            </a:pPr>
            <a:r>
              <a:rPr lang="en-US" dirty="0"/>
              <a:t>The 4 Disciplines</a:t>
            </a:r>
          </a:p>
        </p:txBody>
      </p:sp>
      <p:grpSp>
        <p:nvGrpSpPr>
          <p:cNvPr id="12" name="Group 11"/>
          <p:cNvGrpSpPr/>
          <p:nvPr/>
        </p:nvGrpSpPr>
        <p:grpSpPr>
          <a:xfrm>
            <a:off x="675564" y="1628064"/>
            <a:ext cx="7914564" cy="997424"/>
            <a:chOff x="1000836" y="1364776"/>
            <a:chExt cx="7914564" cy="997424"/>
          </a:xfrm>
        </p:grpSpPr>
        <p:sp>
          <p:nvSpPr>
            <p:cNvPr id="4" name="Rectangle 3"/>
            <p:cNvSpPr/>
            <p:nvPr/>
          </p:nvSpPr>
          <p:spPr>
            <a:xfrm>
              <a:off x="1143000" y="1517176"/>
              <a:ext cx="1828800" cy="838200"/>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Focus on the Wildly Important</a:t>
              </a:r>
            </a:p>
          </p:txBody>
        </p:sp>
        <p:sp>
          <p:nvSpPr>
            <p:cNvPr id="5" name="Rectangle 4"/>
            <p:cNvSpPr/>
            <p:nvPr/>
          </p:nvSpPr>
          <p:spPr>
            <a:xfrm>
              <a:off x="3124200" y="1524000"/>
              <a:ext cx="1828800" cy="838200"/>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 on Lead Measures</a:t>
              </a:r>
            </a:p>
          </p:txBody>
        </p:sp>
        <p:sp>
          <p:nvSpPr>
            <p:cNvPr id="6" name="Rectangle 5"/>
            <p:cNvSpPr/>
            <p:nvPr/>
          </p:nvSpPr>
          <p:spPr>
            <a:xfrm>
              <a:off x="5105400" y="1524000"/>
              <a:ext cx="1828800" cy="838200"/>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Keep a Compelling Scorecard</a:t>
              </a:r>
            </a:p>
          </p:txBody>
        </p:sp>
        <p:sp>
          <p:nvSpPr>
            <p:cNvPr id="7" name="Rectangle 6"/>
            <p:cNvSpPr/>
            <p:nvPr/>
          </p:nvSpPr>
          <p:spPr>
            <a:xfrm>
              <a:off x="7086600" y="1524000"/>
              <a:ext cx="1828800" cy="838200"/>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Create a Cadence of Accountability</a:t>
              </a:r>
            </a:p>
          </p:txBody>
        </p:sp>
        <p:sp>
          <p:nvSpPr>
            <p:cNvPr id="8" name="Oval 7"/>
            <p:cNvSpPr/>
            <p:nvPr/>
          </p:nvSpPr>
          <p:spPr>
            <a:xfrm>
              <a:off x="1000836" y="1364776"/>
              <a:ext cx="304800" cy="304800"/>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1</a:t>
              </a:r>
            </a:p>
          </p:txBody>
        </p:sp>
        <p:sp>
          <p:nvSpPr>
            <p:cNvPr id="9" name="Oval 8"/>
            <p:cNvSpPr/>
            <p:nvPr/>
          </p:nvSpPr>
          <p:spPr>
            <a:xfrm>
              <a:off x="3040038" y="1406288"/>
              <a:ext cx="304800" cy="304800"/>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2</a:t>
              </a:r>
            </a:p>
          </p:txBody>
        </p:sp>
        <p:sp>
          <p:nvSpPr>
            <p:cNvPr id="10" name="Oval 9"/>
            <p:cNvSpPr/>
            <p:nvPr/>
          </p:nvSpPr>
          <p:spPr>
            <a:xfrm>
              <a:off x="4982570" y="1383542"/>
              <a:ext cx="304800" cy="304800"/>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3</a:t>
              </a:r>
            </a:p>
          </p:txBody>
        </p:sp>
        <p:sp>
          <p:nvSpPr>
            <p:cNvPr id="11" name="Oval 10"/>
            <p:cNvSpPr/>
            <p:nvPr/>
          </p:nvSpPr>
          <p:spPr>
            <a:xfrm>
              <a:off x="7010400" y="1406288"/>
              <a:ext cx="304800" cy="304800"/>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4</a:t>
              </a:r>
            </a:p>
          </p:txBody>
        </p:sp>
      </p:grpSp>
      <p:sp>
        <p:nvSpPr>
          <p:cNvPr id="14" name="Rectangle 13"/>
          <p:cNvSpPr/>
          <p:nvPr/>
        </p:nvSpPr>
        <p:spPr>
          <a:xfrm>
            <a:off x="299103" y="2889857"/>
            <a:ext cx="8485974" cy="2954655"/>
          </a:xfrm>
          <a:prstGeom prst="rect">
            <a:avLst/>
          </a:prstGeom>
        </p:spPr>
        <p:txBody>
          <a:bodyPr wrap="square">
            <a:spAutoFit/>
          </a:bodyPr>
          <a:lstStyle/>
          <a:p>
            <a:r>
              <a:rPr lang="en-US" sz="1600" b="1" dirty="0"/>
              <a:t>Focus on the Wildly Important.  </a:t>
            </a:r>
            <a:r>
              <a:rPr lang="en-US" sz="1600" dirty="0"/>
              <a:t>Teams are limited to no more than 1-2 goals.  Defined a X to Y by When.</a:t>
            </a:r>
          </a:p>
          <a:p>
            <a:endParaRPr lang="en-US" sz="1600" dirty="0"/>
          </a:p>
          <a:p>
            <a:r>
              <a:rPr lang="en-US" sz="1600" b="1" dirty="0"/>
              <a:t>Act on the Lead Measures.   </a:t>
            </a:r>
            <a:r>
              <a:rPr lang="en-US" sz="1600" dirty="0"/>
              <a:t>Identify a small set of lead measures that are predictive and influenceable</a:t>
            </a:r>
            <a:br>
              <a:rPr lang="en-US" sz="1600" dirty="0"/>
            </a:br>
            <a:endParaRPr lang="en-US" sz="1600" b="1" dirty="0"/>
          </a:p>
          <a:p>
            <a:r>
              <a:rPr lang="en-US" sz="1600" b="1" dirty="0"/>
              <a:t>Keep a Compelling Scoreboard.  </a:t>
            </a:r>
            <a:r>
              <a:rPr lang="en-US" sz="1600" dirty="0"/>
              <a:t>Design for the players (not coaches) for simplicity and visibility</a:t>
            </a:r>
          </a:p>
          <a:p>
            <a:endParaRPr lang="en-US" sz="1600" dirty="0"/>
          </a:p>
          <a:p>
            <a:r>
              <a:rPr lang="en-US" sz="1600" b="1" dirty="0"/>
              <a:t>Create a Cadence of Accountability.  </a:t>
            </a:r>
            <a:r>
              <a:rPr lang="en-US" sz="1600" dirty="0"/>
              <a:t>Meet weekly to account, review scoreboard and plan</a:t>
            </a:r>
            <a:br>
              <a:rPr lang="en-US" dirty="0"/>
            </a:br>
            <a:endParaRPr lang="en-US" dirty="0"/>
          </a:p>
          <a:p>
            <a:pPr algn="ctr"/>
            <a:br>
              <a:rPr lang="en-US" sz="1200" dirty="0"/>
            </a:br>
            <a:r>
              <a:rPr lang="en-US" sz="1200" dirty="0"/>
              <a:t>Adapted from  The 4 Disciplines of Execution by Chris </a:t>
            </a:r>
            <a:r>
              <a:rPr lang="en-US" sz="1200" dirty="0" err="1"/>
              <a:t>McCheseny</a:t>
            </a:r>
            <a:r>
              <a:rPr lang="en-US" sz="1200" dirty="0"/>
              <a:t> et.al.  Franklin-Covey 2012</a:t>
            </a:r>
          </a:p>
        </p:txBody>
      </p:sp>
    </p:spTree>
    <p:extLst>
      <p:ext uri="{BB962C8B-B14F-4D97-AF65-F5344CB8AC3E}">
        <p14:creationId xmlns:p14="http://schemas.microsoft.com/office/powerpoint/2010/main" val="315522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7513" y="4011484"/>
            <a:ext cx="7772400" cy="1362075"/>
          </a:xfrm>
        </p:spPr>
        <p:txBody>
          <a:bodyPr/>
          <a:lstStyle/>
          <a:p>
            <a:r>
              <a:rPr lang="en-US" dirty="0"/>
              <a:t>Forensic Wig: Reducing the wait time</a:t>
            </a:r>
          </a:p>
        </p:txBody>
      </p:sp>
      <p:sp>
        <p:nvSpPr>
          <p:cNvPr id="2" name="Text Placeholder 1"/>
          <p:cNvSpPr>
            <a:spLocks noGrp="1"/>
          </p:cNvSpPr>
          <p:nvPr>
            <p:ph type="body" idx="1"/>
          </p:nvPr>
        </p:nvSpPr>
        <p:spPr>
          <a:xfrm>
            <a:off x="417513" y="2511298"/>
            <a:ext cx="7772400" cy="1500187"/>
          </a:xfrm>
        </p:spPr>
        <p:txBody>
          <a:bodyPr/>
          <a:lstStyle/>
          <a:p>
            <a:r>
              <a:rPr lang="en-US" dirty="0"/>
              <a:t>WIG, Lead Measures, Work to Date</a:t>
            </a:r>
          </a:p>
        </p:txBody>
      </p:sp>
    </p:spTree>
    <p:extLst>
      <p:ext uri="{BB962C8B-B14F-4D97-AF65-F5344CB8AC3E}">
        <p14:creationId xmlns:p14="http://schemas.microsoft.com/office/powerpoint/2010/main" val="337778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defTabSz="894022">
              <a:tabLst>
                <a:tab pos="269476" algn="l"/>
              </a:tabLst>
            </a:pPr>
            <a:r>
              <a:rPr lang="en-US" dirty="0"/>
              <a:t>Forensic WIG and Lead Measures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05" y="1535714"/>
            <a:ext cx="8742363"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37121" y="5653364"/>
            <a:ext cx="1460091" cy="206477"/>
          </a:xfrm>
          <a:prstGeom prst="rect">
            <a:avLst/>
          </a:prstGeom>
          <a:solidFill>
            <a:srgbClr val="FFFFFF"/>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737121" y="5653364"/>
            <a:ext cx="2389239" cy="276999"/>
          </a:xfrm>
          <a:prstGeom prst="rect">
            <a:avLst/>
          </a:prstGeom>
          <a:noFill/>
        </p:spPr>
        <p:txBody>
          <a:bodyPr wrap="square" rtlCol="0">
            <a:spAutoFit/>
          </a:bodyPr>
          <a:lstStyle/>
          <a:p>
            <a:r>
              <a:rPr lang="en-US" sz="1200" i="1" dirty="0">
                <a:solidFill>
                  <a:schemeClr val="tx2">
                    <a:lumMod val="75000"/>
                  </a:schemeClr>
                </a:solidFill>
              </a:rPr>
              <a:t>Rapid Results project</a:t>
            </a:r>
          </a:p>
        </p:txBody>
      </p:sp>
      <p:sp>
        <p:nvSpPr>
          <p:cNvPr id="10" name="Rectangle 9"/>
          <p:cNvSpPr/>
          <p:nvPr/>
        </p:nvSpPr>
        <p:spPr>
          <a:xfrm>
            <a:off x="2524921" y="3000956"/>
            <a:ext cx="6424399" cy="2967058"/>
          </a:xfrm>
          <a:prstGeom prst="rect">
            <a:avLst/>
          </a:prstGeom>
          <a:solidFill>
            <a:srgbClr val="FFFFFF"/>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p:nvPr/>
        </p:nvPicPr>
        <p:blipFill rotWithShape="1">
          <a:blip r:embed="rId2">
            <a:extLst>
              <a:ext uri="{28A0092B-C50C-407E-A947-70E740481C1C}">
                <a14:useLocalDpi xmlns:a14="http://schemas.microsoft.com/office/drawing/2010/main" val="0"/>
              </a:ext>
            </a:extLst>
          </a:blip>
          <a:srcRect l="26907" t="34980" r="36818"/>
          <a:stretch/>
        </p:blipFill>
        <p:spPr bwMode="auto">
          <a:xfrm>
            <a:off x="5676128" y="3132304"/>
            <a:ext cx="2949680" cy="2680335"/>
          </a:xfrm>
          <a:prstGeom prst="rect">
            <a:avLst/>
          </a:prstGeom>
          <a:noFill/>
          <a:ln>
            <a:noFill/>
          </a:ln>
          <a:effectLst/>
          <a:extLst/>
        </p:spPr>
      </p:pic>
      <p:pic>
        <p:nvPicPr>
          <p:cNvPr id="12" name="Picture 11"/>
          <p:cNvPicPr/>
          <p:nvPr/>
        </p:nvPicPr>
        <p:blipFill rotWithShape="1">
          <a:blip r:embed="rId2">
            <a:extLst>
              <a:ext uri="{28A0092B-C50C-407E-A947-70E740481C1C}">
                <a14:useLocalDpi xmlns:a14="http://schemas.microsoft.com/office/drawing/2010/main" val="0"/>
              </a:ext>
            </a:extLst>
          </a:blip>
          <a:srcRect l="64016" t="34980"/>
          <a:stretch/>
        </p:blipFill>
        <p:spPr bwMode="auto">
          <a:xfrm>
            <a:off x="2680864" y="3138310"/>
            <a:ext cx="2926080" cy="2680335"/>
          </a:xfrm>
          <a:prstGeom prst="rect">
            <a:avLst/>
          </a:prstGeom>
          <a:noFill/>
          <a:ln>
            <a:noFill/>
          </a:ln>
          <a:effectLst/>
          <a:extLst/>
        </p:spPr>
      </p:pic>
      <p:pic>
        <p:nvPicPr>
          <p:cNvPr id="9" name="Picture 8"/>
          <p:cNvPicPr/>
          <p:nvPr/>
        </p:nvPicPr>
        <p:blipFill rotWithShape="1">
          <a:blip r:embed="rId2">
            <a:extLst>
              <a:ext uri="{28A0092B-C50C-407E-A947-70E740481C1C}">
                <a14:useLocalDpi xmlns:a14="http://schemas.microsoft.com/office/drawing/2010/main" val="0"/>
              </a:ext>
            </a:extLst>
          </a:blip>
          <a:srcRect l="62868" t="34980" r="35960"/>
          <a:stretch/>
        </p:blipFill>
        <p:spPr bwMode="auto">
          <a:xfrm>
            <a:off x="5593356" y="3132304"/>
            <a:ext cx="95250" cy="268033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9180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7" y="274638"/>
            <a:ext cx="8331145" cy="868362"/>
          </a:xfrm>
        </p:spPr>
        <p:txBody>
          <a:bodyPr>
            <a:noAutofit/>
          </a:bodyPr>
          <a:lstStyle/>
          <a:p>
            <a:r>
              <a:rPr lang="en-US" dirty="0"/>
              <a:t>Wait Time Progress vs. Target Pace</a:t>
            </a:r>
          </a:p>
        </p:txBody>
      </p:sp>
      <p:graphicFrame>
        <p:nvGraphicFramePr>
          <p:cNvPr id="7" name="Chart 6"/>
          <p:cNvGraphicFramePr/>
          <p:nvPr>
            <p:extLst>
              <p:ext uri="{D42A27DB-BD31-4B8C-83A1-F6EECF244321}">
                <p14:modId xmlns:p14="http://schemas.microsoft.com/office/powerpoint/2010/main" val="52207618"/>
              </p:ext>
            </p:extLst>
          </p:nvPr>
        </p:nvGraphicFramePr>
        <p:xfrm>
          <a:off x="1524000" y="2641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8"/>
          <p:cNvSpPr>
            <a:spLocks noGrp="1"/>
          </p:cNvSpPr>
          <p:nvPr>
            <p:ph idx="13"/>
          </p:nvPr>
        </p:nvSpPr>
        <p:spPr>
          <a:xfrm>
            <a:off x="429397" y="1509518"/>
            <a:ext cx="8229600" cy="533400"/>
          </a:xfrm>
        </p:spPr>
        <p:txBody>
          <a:bodyPr>
            <a:normAutofit lnSpcReduction="10000"/>
          </a:bodyPr>
          <a:lstStyle/>
          <a:p>
            <a:r>
              <a:rPr lang="en-US" dirty="0"/>
              <a:t>For the month of November through the 26</a:t>
            </a:r>
            <a:r>
              <a:rPr lang="en-US" baseline="30000" dirty="0"/>
              <a:t>th</a:t>
            </a:r>
            <a:r>
              <a:rPr lang="en-US" dirty="0"/>
              <a:t>, 26% of admissions from the wait list (13 of 50) have been in fewer than 30 days, well ahead of the target pace (21%).</a:t>
            </a:r>
          </a:p>
        </p:txBody>
      </p:sp>
      <p:sp>
        <p:nvSpPr>
          <p:cNvPr id="9" name="TextBox 8"/>
          <p:cNvSpPr txBox="1"/>
          <p:nvPr/>
        </p:nvSpPr>
        <p:spPr>
          <a:xfrm>
            <a:off x="1524000" y="2140059"/>
            <a:ext cx="5943600" cy="646331"/>
          </a:xfrm>
          <a:prstGeom prst="rect">
            <a:avLst/>
          </a:prstGeom>
          <a:noFill/>
        </p:spPr>
        <p:txBody>
          <a:bodyPr wrap="square" rtlCol="0">
            <a:spAutoFit/>
          </a:bodyPr>
          <a:lstStyle/>
          <a:p>
            <a:pPr algn="ctr"/>
            <a:r>
              <a:rPr lang="en-US" b="1" dirty="0"/>
              <a:t>Percent of Cases Exiting the Forensic Wait List in &lt; 30 Days:</a:t>
            </a:r>
          </a:p>
          <a:p>
            <a:pPr algn="ctr"/>
            <a:r>
              <a:rPr lang="en-US" b="1" dirty="0"/>
              <a:t>Actual and Target Trajectory</a:t>
            </a:r>
          </a:p>
        </p:txBody>
      </p:sp>
      <p:cxnSp>
        <p:nvCxnSpPr>
          <p:cNvPr id="6" name="Straight Connector 5"/>
          <p:cNvCxnSpPr/>
          <p:nvPr/>
        </p:nvCxnSpPr>
        <p:spPr>
          <a:xfrm flipV="1">
            <a:off x="3505200" y="3102114"/>
            <a:ext cx="0" cy="2003286"/>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5400000">
            <a:off x="2914649" y="3346907"/>
            <a:ext cx="1181100" cy="430887"/>
          </a:xfrm>
          <a:prstGeom prst="rect">
            <a:avLst/>
          </a:prstGeom>
          <a:noFill/>
        </p:spPr>
        <p:txBody>
          <a:bodyPr wrap="square" rtlCol="0">
            <a:spAutoFit/>
          </a:bodyPr>
          <a:lstStyle/>
          <a:p>
            <a:pPr algn="ctr"/>
            <a:r>
              <a:rPr lang="en-US" sz="1100" dirty="0">
                <a:solidFill>
                  <a:schemeClr val="bg2">
                    <a:lumMod val="75000"/>
                  </a:schemeClr>
                </a:solidFill>
              </a:rPr>
              <a:t>Last Performance Review</a:t>
            </a:r>
          </a:p>
        </p:txBody>
      </p:sp>
      <p:sp>
        <p:nvSpPr>
          <p:cNvPr id="13" name="TextBox 12"/>
          <p:cNvSpPr txBox="1"/>
          <p:nvPr/>
        </p:nvSpPr>
        <p:spPr>
          <a:xfrm>
            <a:off x="4038600" y="2786390"/>
            <a:ext cx="1181100" cy="261610"/>
          </a:xfrm>
          <a:prstGeom prst="rect">
            <a:avLst/>
          </a:prstGeom>
          <a:noFill/>
        </p:spPr>
        <p:txBody>
          <a:bodyPr wrap="square" rtlCol="0">
            <a:spAutoFit/>
          </a:bodyPr>
          <a:lstStyle/>
          <a:p>
            <a:pPr algn="ctr"/>
            <a:r>
              <a:rPr lang="en-US" sz="1100" dirty="0">
                <a:solidFill>
                  <a:srgbClr val="00B050"/>
                </a:solidFill>
              </a:rPr>
              <a:t>Target: 50%</a:t>
            </a:r>
          </a:p>
        </p:txBody>
      </p:sp>
    </p:spTree>
    <p:extLst>
      <p:ext uri="{BB962C8B-B14F-4D97-AF65-F5344CB8AC3E}">
        <p14:creationId xmlns:p14="http://schemas.microsoft.com/office/powerpoint/2010/main" val="415120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0541"/>
            <a:ext cx="8229600" cy="868362"/>
          </a:xfrm>
        </p:spPr>
        <p:txBody>
          <a:bodyPr>
            <a:noAutofit/>
          </a:bodyPr>
          <a:lstStyle/>
          <a:p>
            <a:r>
              <a:rPr lang="en-US" sz="3600" dirty="0"/>
              <a:t>Lag Measure: Admissions with &lt; 30 Day Wait</a:t>
            </a:r>
          </a:p>
        </p:txBody>
      </p:sp>
      <p:sp>
        <p:nvSpPr>
          <p:cNvPr id="9" name="Content Placeholder 8"/>
          <p:cNvSpPr>
            <a:spLocks noGrp="1"/>
          </p:cNvSpPr>
          <p:nvPr>
            <p:ph idx="13"/>
          </p:nvPr>
        </p:nvSpPr>
        <p:spPr>
          <a:xfrm>
            <a:off x="457200" y="1442994"/>
            <a:ext cx="8229600" cy="533400"/>
          </a:xfrm>
        </p:spPr>
        <p:txBody>
          <a:bodyPr>
            <a:normAutofit lnSpcReduction="10000"/>
          </a:bodyPr>
          <a:lstStyle/>
          <a:p>
            <a:r>
              <a:rPr lang="en-US" dirty="0"/>
              <a:t>Admissions per month have increased since June and appear to be flattening in the 55-60/month range. </a:t>
            </a:r>
          </a:p>
        </p:txBody>
      </p:sp>
      <p:graphicFrame>
        <p:nvGraphicFramePr>
          <p:cNvPr id="7" name="Chart 6"/>
          <p:cNvGraphicFramePr/>
          <p:nvPr>
            <p:extLst>
              <p:ext uri="{D42A27DB-BD31-4B8C-83A1-F6EECF244321}">
                <p14:modId xmlns:p14="http://schemas.microsoft.com/office/powerpoint/2010/main" val="4064996706"/>
              </p:ext>
            </p:extLst>
          </p:nvPr>
        </p:nvGraphicFramePr>
        <p:xfrm>
          <a:off x="1427205" y="216037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1806146" y="1975707"/>
            <a:ext cx="5943600" cy="369332"/>
          </a:xfrm>
          <a:prstGeom prst="rect">
            <a:avLst/>
          </a:prstGeom>
          <a:noFill/>
        </p:spPr>
        <p:txBody>
          <a:bodyPr wrap="square" rtlCol="0">
            <a:spAutoFit/>
          </a:bodyPr>
          <a:lstStyle/>
          <a:p>
            <a:pPr algn="ctr"/>
            <a:r>
              <a:rPr lang="en-US" b="1" dirty="0"/>
              <a:t>Forensic Admissions, by Wait Time</a:t>
            </a:r>
          </a:p>
        </p:txBody>
      </p:sp>
    </p:spTree>
    <p:extLst>
      <p:ext uri="{BB962C8B-B14F-4D97-AF65-F5344CB8AC3E}">
        <p14:creationId xmlns:p14="http://schemas.microsoft.com/office/powerpoint/2010/main" val="1395993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UST Restoration Time Rapid Results</a:t>
            </a:r>
          </a:p>
        </p:txBody>
      </p:sp>
      <p:sp>
        <p:nvSpPr>
          <p:cNvPr id="3" name="Content Placeholder 2"/>
          <p:cNvSpPr>
            <a:spLocks noGrp="1"/>
          </p:cNvSpPr>
          <p:nvPr>
            <p:ph idx="1"/>
          </p:nvPr>
        </p:nvSpPr>
        <p:spPr>
          <a:xfrm>
            <a:off x="457200" y="1993558"/>
            <a:ext cx="8229600" cy="4297363"/>
          </a:xfrm>
        </p:spPr>
        <p:txBody>
          <a:bodyPr>
            <a:normAutofit/>
          </a:bodyPr>
          <a:lstStyle/>
          <a:p>
            <a:pPr marL="0" indent="0">
              <a:spcAft>
                <a:spcPts val="1200"/>
              </a:spcAft>
              <a:buNone/>
            </a:pPr>
            <a:r>
              <a:rPr lang="en-US" sz="1800" b="1" dirty="0"/>
              <a:t>Rapid Results Outputs</a:t>
            </a:r>
          </a:p>
          <a:p>
            <a:r>
              <a:rPr lang="en-US" sz="1800" dirty="0"/>
              <a:t>Developed a Fitness Restoration Directive (in approval process)</a:t>
            </a:r>
          </a:p>
          <a:p>
            <a:pPr lvl="1">
              <a:spcAft>
                <a:spcPts val="1200"/>
              </a:spcAft>
            </a:pPr>
            <a:r>
              <a:rPr lang="en-US" sz="1800" dirty="0"/>
              <a:t>Directive establishes benchmarks with the goal of restoration in 90 days or less</a:t>
            </a:r>
          </a:p>
          <a:p>
            <a:r>
              <a:rPr lang="en-US" sz="1800" dirty="0"/>
              <a:t>Began mandatory training on the Directive in October</a:t>
            </a:r>
          </a:p>
          <a:p>
            <a:pPr lvl="1"/>
            <a:r>
              <a:rPr lang="en-US" sz="1800" dirty="0"/>
              <a:t>Elgin, Alton, McFarland completed</a:t>
            </a:r>
          </a:p>
          <a:p>
            <a:pPr lvl="1">
              <a:spcAft>
                <a:spcPts val="1200"/>
              </a:spcAft>
            </a:pPr>
            <a:r>
              <a:rPr lang="en-US" sz="1800" dirty="0"/>
              <a:t>Chester training the week of 12/4</a:t>
            </a:r>
          </a:p>
          <a:p>
            <a:pPr>
              <a:spcAft>
                <a:spcPts val="1200"/>
              </a:spcAft>
            </a:pPr>
            <a:r>
              <a:rPr lang="en-US" sz="1800" dirty="0"/>
              <a:t>Started tracking all UST units’ LOS times (admissions to report to the court of restoration) – individual / statewide data is forthcoming</a:t>
            </a:r>
          </a:p>
          <a:p>
            <a:r>
              <a:rPr lang="en-US" sz="1800" dirty="0"/>
              <a:t>Included monthly reporting of LOS data to central office in the Directive</a:t>
            </a:r>
          </a:p>
          <a:p>
            <a:pPr marL="0" indent="0">
              <a:buNone/>
            </a:pPr>
            <a:endParaRPr lang="en-US" sz="1800" dirty="0"/>
          </a:p>
        </p:txBody>
      </p:sp>
      <p:sp>
        <p:nvSpPr>
          <p:cNvPr id="6" name="Content Placeholder 5"/>
          <p:cNvSpPr>
            <a:spLocks noGrp="1"/>
          </p:cNvSpPr>
          <p:nvPr>
            <p:ph idx="13"/>
          </p:nvPr>
        </p:nvSpPr>
        <p:spPr>
          <a:xfrm>
            <a:off x="457200" y="1468396"/>
            <a:ext cx="8229600" cy="533400"/>
          </a:xfrm>
        </p:spPr>
        <p:txBody>
          <a:bodyPr/>
          <a:lstStyle/>
          <a:p>
            <a:r>
              <a:rPr lang="en-US" dirty="0"/>
              <a:t>DMH has been working on a Rapid Results project around UST restoration time.</a:t>
            </a:r>
          </a:p>
        </p:txBody>
      </p:sp>
    </p:spTree>
    <p:extLst>
      <p:ext uri="{BB962C8B-B14F-4D97-AF65-F5344CB8AC3E}">
        <p14:creationId xmlns:p14="http://schemas.microsoft.com/office/powerpoint/2010/main" val="180870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Hospital Capacity Increase / Optimization</a:t>
            </a:r>
          </a:p>
        </p:txBody>
      </p:sp>
      <p:sp>
        <p:nvSpPr>
          <p:cNvPr id="4" name="Content Placeholder 3"/>
          <p:cNvSpPr>
            <a:spLocks noGrp="1"/>
          </p:cNvSpPr>
          <p:nvPr>
            <p:ph idx="13"/>
          </p:nvPr>
        </p:nvSpPr>
        <p:spPr>
          <a:xfrm>
            <a:off x="272038" y="1354392"/>
            <a:ext cx="8603190" cy="533400"/>
          </a:xfrm>
        </p:spPr>
        <p:txBody>
          <a:bodyPr>
            <a:normAutofit lnSpcReduction="10000"/>
          </a:bodyPr>
          <a:lstStyle/>
          <a:p>
            <a:r>
              <a:rPr lang="en-US" dirty="0"/>
              <a:t>To better meet the needs of individuals on the wait list, DMH repurposed existing beds in two hospitals and added new capacity in a third. </a:t>
            </a:r>
          </a:p>
        </p:txBody>
      </p:sp>
      <p:sp>
        <p:nvSpPr>
          <p:cNvPr id="7" name="Rectangle 6"/>
          <p:cNvSpPr/>
          <p:nvPr/>
        </p:nvSpPr>
        <p:spPr>
          <a:xfrm>
            <a:off x="272038" y="1961528"/>
            <a:ext cx="2766130" cy="48591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Alton</a:t>
            </a:r>
          </a:p>
        </p:txBody>
      </p:sp>
      <p:sp>
        <p:nvSpPr>
          <p:cNvPr id="8" name="Rectangle 7"/>
          <p:cNvSpPr/>
          <p:nvPr/>
        </p:nvSpPr>
        <p:spPr>
          <a:xfrm>
            <a:off x="3190568" y="1961528"/>
            <a:ext cx="2766130" cy="48591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Chicago Read</a:t>
            </a:r>
          </a:p>
        </p:txBody>
      </p:sp>
      <p:sp>
        <p:nvSpPr>
          <p:cNvPr id="9" name="Rectangle 8"/>
          <p:cNvSpPr/>
          <p:nvPr/>
        </p:nvSpPr>
        <p:spPr>
          <a:xfrm>
            <a:off x="6109098" y="1961528"/>
            <a:ext cx="2766130" cy="48591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Elgin</a:t>
            </a:r>
          </a:p>
        </p:txBody>
      </p:sp>
      <p:sp>
        <p:nvSpPr>
          <p:cNvPr id="10" name="Rectangle 9"/>
          <p:cNvSpPr/>
          <p:nvPr/>
        </p:nvSpPr>
        <p:spPr>
          <a:xfrm>
            <a:off x="3190568" y="2418730"/>
            <a:ext cx="2766130" cy="337001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Goal: </a:t>
            </a:r>
            <a:r>
              <a:rPr lang="en-US" dirty="0">
                <a:solidFill>
                  <a:schemeClr val="tx1"/>
                </a:solidFill>
              </a:rPr>
              <a:t>Increase minimum secure bed capacity by 18.</a:t>
            </a:r>
          </a:p>
          <a:p>
            <a:endParaRPr lang="en-US" dirty="0">
              <a:solidFill>
                <a:schemeClr val="tx1"/>
              </a:solidFill>
            </a:endParaRPr>
          </a:p>
          <a:p>
            <a:r>
              <a:rPr lang="en-US" b="1" dirty="0">
                <a:solidFill>
                  <a:schemeClr val="tx1"/>
                </a:solidFill>
              </a:rPr>
              <a:t>Steps:</a:t>
            </a:r>
          </a:p>
          <a:p>
            <a:pPr marL="285750" indent="-285750">
              <a:buFont typeface="Arial" panose="020B0604020202020204" pitchFamily="34" charset="0"/>
              <a:buChar char="•"/>
            </a:pPr>
            <a:r>
              <a:rPr lang="en-US" dirty="0">
                <a:solidFill>
                  <a:schemeClr val="tx1"/>
                </a:solidFill>
              </a:rPr>
              <a:t>Assessed patients for minimum security</a:t>
            </a:r>
          </a:p>
          <a:p>
            <a:pPr marL="285750" indent="-285750">
              <a:buFont typeface="Arial" panose="020B0604020202020204" pitchFamily="34" charset="0"/>
              <a:buChar char="•"/>
            </a:pPr>
            <a:r>
              <a:rPr lang="en-US" dirty="0">
                <a:solidFill>
                  <a:schemeClr val="tx1"/>
                </a:solidFill>
              </a:rPr>
              <a:t>Completed physical renovations</a:t>
            </a:r>
          </a:p>
          <a:p>
            <a:pPr marL="285750" indent="-285750">
              <a:buFont typeface="Arial" panose="020B0604020202020204" pitchFamily="34" charset="0"/>
              <a:buChar char="•"/>
            </a:pPr>
            <a:r>
              <a:rPr lang="en-US" dirty="0">
                <a:solidFill>
                  <a:schemeClr val="tx1"/>
                </a:solidFill>
              </a:rPr>
              <a:t>Hired staff</a:t>
            </a:r>
          </a:p>
          <a:p>
            <a:pPr marL="285750" indent="-285750">
              <a:buFont typeface="Arial" panose="020B0604020202020204" pitchFamily="34" charset="0"/>
              <a:buChar char="•"/>
            </a:pPr>
            <a:r>
              <a:rPr lang="en-US" dirty="0">
                <a:solidFill>
                  <a:schemeClr val="tx1"/>
                </a:solidFill>
              </a:rPr>
              <a:t>Received 18 stepped down patients from Elgin</a:t>
            </a:r>
          </a:p>
          <a:p>
            <a:pPr marL="285750" indent="-285750">
              <a:buFont typeface="Arial" panose="020B0604020202020204" pitchFamily="34" charset="0"/>
              <a:buChar char="•"/>
            </a:pPr>
            <a:endParaRPr lang="en-US" dirty="0">
              <a:solidFill>
                <a:schemeClr val="tx1"/>
              </a:solidFill>
            </a:endParaRPr>
          </a:p>
        </p:txBody>
      </p:sp>
      <p:sp>
        <p:nvSpPr>
          <p:cNvPr id="11" name="Rectangle 10"/>
          <p:cNvSpPr/>
          <p:nvPr/>
        </p:nvSpPr>
        <p:spPr>
          <a:xfrm>
            <a:off x="272038" y="2418730"/>
            <a:ext cx="2766130" cy="337001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Goal: </a:t>
            </a:r>
            <a:r>
              <a:rPr lang="en-US" dirty="0">
                <a:solidFill>
                  <a:schemeClr val="tx1"/>
                </a:solidFill>
              </a:rPr>
              <a:t>Repurpose 22 medium security beds.</a:t>
            </a:r>
          </a:p>
          <a:p>
            <a:endParaRPr lang="en-US" b="1" dirty="0">
              <a:solidFill>
                <a:schemeClr val="tx1"/>
              </a:solidFill>
            </a:endParaRPr>
          </a:p>
          <a:p>
            <a:r>
              <a:rPr lang="en-US" b="1" dirty="0">
                <a:solidFill>
                  <a:schemeClr val="tx1"/>
                </a:solidFill>
              </a:rPr>
              <a:t>Steps:</a:t>
            </a:r>
          </a:p>
          <a:p>
            <a:pPr marL="285750" indent="-285750">
              <a:buFont typeface="Arial" panose="020B0604020202020204" pitchFamily="34" charset="0"/>
              <a:buChar char="•"/>
            </a:pPr>
            <a:r>
              <a:rPr lang="en-US" dirty="0">
                <a:solidFill>
                  <a:schemeClr val="tx1"/>
                </a:solidFill>
              </a:rPr>
              <a:t>Transferred existing patients to other units</a:t>
            </a:r>
          </a:p>
          <a:p>
            <a:pPr marL="285750" indent="-285750">
              <a:buFont typeface="Arial" panose="020B0604020202020204" pitchFamily="34" charset="0"/>
              <a:buChar char="•"/>
            </a:pPr>
            <a:r>
              <a:rPr lang="en-US" dirty="0">
                <a:solidFill>
                  <a:schemeClr val="tx1"/>
                </a:solidFill>
              </a:rPr>
              <a:t>Completed physical renovations</a:t>
            </a:r>
          </a:p>
          <a:p>
            <a:pPr marL="285750" indent="-285750">
              <a:buFont typeface="Arial" panose="020B0604020202020204" pitchFamily="34" charset="0"/>
              <a:buChar char="•"/>
            </a:pPr>
            <a:r>
              <a:rPr lang="en-US" dirty="0">
                <a:solidFill>
                  <a:schemeClr val="tx1"/>
                </a:solidFill>
              </a:rPr>
              <a:t>Hired staff</a:t>
            </a:r>
          </a:p>
          <a:p>
            <a:pPr marL="285750" indent="-285750">
              <a:buFont typeface="Arial" panose="020B0604020202020204" pitchFamily="34" charset="0"/>
              <a:buChar char="•"/>
            </a:pPr>
            <a:r>
              <a:rPr lang="en-US" dirty="0">
                <a:solidFill>
                  <a:schemeClr val="tx1"/>
                </a:solidFill>
              </a:rPr>
              <a:t>Reopening unit to females on 12/18</a:t>
            </a:r>
          </a:p>
        </p:txBody>
      </p:sp>
      <p:sp>
        <p:nvSpPr>
          <p:cNvPr id="12" name="Rectangle 11"/>
          <p:cNvSpPr/>
          <p:nvPr/>
        </p:nvSpPr>
        <p:spPr>
          <a:xfrm>
            <a:off x="6109098" y="2418730"/>
            <a:ext cx="2766130" cy="337001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Goal: </a:t>
            </a:r>
            <a:r>
              <a:rPr lang="en-US" dirty="0">
                <a:solidFill>
                  <a:schemeClr val="tx1"/>
                </a:solidFill>
              </a:rPr>
              <a:t>Repurpose 25 medium security beds.</a:t>
            </a:r>
          </a:p>
          <a:p>
            <a:endParaRPr lang="en-US" dirty="0">
              <a:solidFill>
                <a:schemeClr val="tx1"/>
              </a:solidFill>
            </a:endParaRPr>
          </a:p>
          <a:p>
            <a:r>
              <a:rPr lang="en-US" b="1" dirty="0">
                <a:solidFill>
                  <a:schemeClr val="tx1"/>
                </a:solidFill>
              </a:rPr>
              <a:t>Steps:</a:t>
            </a:r>
          </a:p>
          <a:p>
            <a:pPr marL="285750" indent="-285750">
              <a:buFont typeface="Arial" panose="020B0604020202020204" pitchFamily="34" charset="0"/>
              <a:buChar char="•"/>
            </a:pPr>
            <a:r>
              <a:rPr lang="en-US" dirty="0">
                <a:solidFill>
                  <a:schemeClr val="tx1"/>
                </a:solidFill>
              </a:rPr>
              <a:t>Stepped down 18 patients (transferred to Chicago Read)</a:t>
            </a:r>
          </a:p>
          <a:p>
            <a:pPr marL="285750" indent="-285750">
              <a:buFont typeface="Arial" panose="020B0604020202020204" pitchFamily="34" charset="0"/>
              <a:buChar char="•"/>
            </a:pPr>
            <a:r>
              <a:rPr lang="en-US" dirty="0">
                <a:solidFill>
                  <a:schemeClr val="tx1"/>
                </a:solidFill>
              </a:rPr>
              <a:t>Have admitted 29  females to date from the forensic waitlist</a:t>
            </a:r>
          </a:p>
        </p:txBody>
      </p:sp>
    </p:spTree>
    <p:extLst>
      <p:ext uri="{BB962C8B-B14F-4D97-AF65-F5344CB8AC3E}">
        <p14:creationId xmlns:p14="http://schemas.microsoft.com/office/powerpoint/2010/main" val="167716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7513" y="4011484"/>
            <a:ext cx="7772400" cy="1362075"/>
          </a:xfrm>
        </p:spPr>
        <p:txBody>
          <a:bodyPr/>
          <a:lstStyle/>
          <a:p>
            <a:r>
              <a:rPr lang="en-US" dirty="0"/>
              <a:t>Civil WIG: super utilizers at madden</a:t>
            </a:r>
          </a:p>
        </p:txBody>
      </p:sp>
      <p:sp>
        <p:nvSpPr>
          <p:cNvPr id="2" name="Text Placeholder 1"/>
          <p:cNvSpPr>
            <a:spLocks noGrp="1"/>
          </p:cNvSpPr>
          <p:nvPr>
            <p:ph type="body" idx="1"/>
          </p:nvPr>
        </p:nvSpPr>
        <p:spPr>
          <a:xfrm>
            <a:off x="417513" y="2511298"/>
            <a:ext cx="7772400" cy="1500187"/>
          </a:xfrm>
        </p:spPr>
        <p:txBody>
          <a:bodyPr/>
          <a:lstStyle/>
          <a:p>
            <a:r>
              <a:rPr lang="en-US" dirty="0"/>
              <a:t>WIG, Lead Measures, Work to Date</a:t>
            </a:r>
          </a:p>
        </p:txBody>
      </p:sp>
    </p:spTree>
    <p:extLst>
      <p:ext uri="{BB962C8B-B14F-4D97-AF65-F5344CB8AC3E}">
        <p14:creationId xmlns:p14="http://schemas.microsoft.com/office/powerpoint/2010/main" val="313093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In the twelve months comprising FY16, 106 individuals were admitted to Madden three or more times, accounting for 416 total admissions.</a:t>
            </a:r>
          </a:p>
          <a:p>
            <a:r>
              <a:rPr lang="en-US" dirty="0"/>
              <a:t>These individuals comprised 4% of the total unique individuals admitted to Madden in that time period, but accounted for 15% of Madden’s 2,860 admissions (and 8% of the 5,125 statewide State-Operated Hospital admissions). </a:t>
            </a:r>
          </a:p>
          <a:p>
            <a:r>
              <a:rPr lang="en-US" dirty="0"/>
              <a:t>Further historical analysis found that these 106 individuals account for nearly 1,400 lifetime admissions to Madden and that the majority of these individuals had extensive histories with Madden admissions, some as far back as the early 1990s. </a:t>
            </a:r>
          </a:p>
          <a:p>
            <a:pPr lvl="1"/>
            <a:r>
              <a:rPr lang="en-US" dirty="0"/>
              <a:t>A common factor among almost all of these individuals was lack of enrollment in Medicaid (or other insurance). </a:t>
            </a:r>
          </a:p>
        </p:txBody>
      </p:sp>
      <p:sp>
        <p:nvSpPr>
          <p:cNvPr id="5" name="Title 3"/>
          <p:cNvSpPr txBox="1">
            <a:spLocks/>
          </p:cNvSpPr>
          <p:nvPr/>
        </p:nvSpPr>
        <p:spPr>
          <a:xfrm>
            <a:off x="457200" y="274638"/>
            <a:ext cx="8229600" cy="1049665"/>
          </a:xfrm>
          <a:prstGeom prst="rect">
            <a:avLst/>
          </a:prstGeom>
        </p:spPr>
        <p:txBody>
          <a:bodyPr anchor="ctr">
            <a:normAutofit/>
          </a:bodyPr>
          <a:lstStyle>
            <a:lvl1pPr algn="ctr" defTabSz="457200" rtl="0" eaLnBrk="1" latinLnBrk="0" hangingPunct="1">
              <a:spcBef>
                <a:spcPct val="0"/>
              </a:spcBef>
              <a:buNone/>
              <a:defRPr sz="4000" kern="1200" baseline="0">
                <a:solidFill>
                  <a:srgbClr val="17375E"/>
                </a:solidFill>
                <a:latin typeface="Helvetica Condensed"/>
                <a:ea typeface="+mj-ea"/>
                <a:cs typeface="+mj-cs"/>
              </a:defRPr>
            </a:lvl1pPr>
          </a:lstStyle>
          <a:p>
            <a:r>
              <a:rPr lang="en-US" sz="3600" dirty="0"/>
              <a:t>Madden Super Utilizer Background</a:t>
            </a:r>
          </a:p>
        </p:txBody>
      </p:sp>
    </p:spTree>
    <p:extLst>
      <p:ext uri="{BB962C8B-B14F-4D97-AF65-F5344CB8AC3E}">
        <p14:creationId xmlns:p14="http://schemas.microsoft.com/office/powerpoint/2010/main" val="365495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25594"/>
            <a:ext cx="8531352" cy="3657600"/>
          </a:xfrm>
        </p:spPr>
        <p:txBody>
          <a:bodyPr>
            <a:normAutofit fontScale="92500" lnSpcReduction="20000"/>
          </a:bodyPr>
          <a:lstStyle/>
          <a:p>
            <a:pPr marL="0" indent="0">
              <a:lnSpc>
                <a:spcPct val="150000"/>
              </a:lnSpc>
              <a:buNone/>
            </a:pPr>
            <a:r>
              <a:rPr lang="en-US" sz="3000" b="1" dirty="0">
                <a:solidFill>
                  <a:schemeClr val="tx1">
                    <a:lumMod val="65000"/>
                    <a:lumOff val="35000"/>
                  </a:schemeClr>
                </a:solidFill>
                <a:latin typeface="Georgia" panose="02040502050405020303" pitchFamily="18" charset="0"/>
              </a:rPr>
              <a:t>Our vision </a:t>
            </a:r>
            <a:r>
              <a:rPr lang="en-US" sz="2600" dirty="0"/>
              <a:t>defines what we aspire towards.</a:t>
            </a:r>
          </a:p>
          <a:p>
            <a:pPr marL="0" indent="0">
              <a:lnSpc>
                <a:spcPct val="150000"/>
              </a:lnSpc>
              <a:buNone/>
            </a:pPr>
            <a:r>
              <a:rPr lang="en-US" sz="3000" b="1" dirty="0">
                <a:solidFill>
                  <a:schemeClr val="tx1">
                    <a:lumMod val="65000"/>
                    <a:lumOff val="35000"/>
                  </a:schemeClr>
                </a:solidFill>
                <a:latin typeface="Georgia" panose="02040502050405020303" pitchFamily="18" charset="0"/>
              </a:rPr>
              <a:t>Our mission </a:t>
            </a:r>
            <a:r>
              <a:rPr lang="en-US" sz="2600" dirty="0"/>
              <a:t>statement defines what we are here to do. </a:t>
            </a:r>
          </a:p>
          <a:p>
            <a:pPr marL="0" indent="0">
              <a:lnSpc>
                <a:spcPct val="150000"/>
              </a:lnSpc>
              <a:buNone/>
            </a:pPr>
            <a:r>
              <a:rPr lang="en-US" sz="3000" b="1" dirty="0">
                <a:solidFill>
                  <a:schemeClr val="tx1">
                    <a:lumMod val="65000"/>
                    <a:lumOff val="35000"/>
                  </a:schemeClr>
                </a:solidFill>
                <a:latin typeface="Georgia" panose="02040502050405020303" pitchFamily="18" charset="0"/>
              </a:rPr>
              <a:t>Our core values </a:t>
            </a:r>
            <a:r>
              <a:rPr lang="en-US" sz="2600" dirty="0"/>
              <a:t>are the guiding principles that shape our behavior and actions. </a:t>
            </a:r>
          </a:p>
          <a:p>
            <a:pPr marL="0" indent="0">
              <a:lnSpc>
                <a:spcPct val="150000"/>
              </a:lnSpc>
              <a:buNone/>
            </a:pPr>
            <a:r>
              <a:rPr lang="en-US" sz="3000" b="1" dirty="0">
                <a:solidFill>
                  <a:schemeClr val="tx1">
                    <a:lumMod val="65000"/>
                    <a:lumOff val="35000"/>
                  </a:schemeClr>
                </a:solidFill>
                <a:latin typeface="Georgia" panose="02040502050405020303" pitchFamily="18" charset="0"/>
              </a:rPr>
              <a:t>Our motto </a:t>
            </a:r>
            <a:r>
              <a:rPr lang="en-US" sz="2600" dirty="0"/>
              <a:t>helps guide us, putting our mission and values into action every day.</a:t>
            </a:r>
          </a:p>
        </p:txBody>
      </p:sp>
      <p:sp>
        <p:nvSpPr>
          <p:cNvPr id="4" name="Title 3"/>
          <p:cNvSpPr>
            <a:spLocks noGrp="1"/>
          </p:cNvSpPr>
          <p:nvPr>
            <p:ph type="title"/>
          </p:nvPr>
        </p:nvSpPr>
        <p:spPr/>
        <p:txBody>
          <a:bodyPr>
            <a:noAutofit/>
          </a:bodyPr>
          <a:lstStyle/>
          <a:p>
            <a:r>
              <a:rPr lang="en-US" sz="3600" dirty="0"/>
              <a:t>Our Vision, Mission, Values, and</a:t>
            </a:r>
            <a:br>
              <a:rPr lang="en-US" sz="3600" dirty="0"/>
            </a:br>
            <a:r>
              <a:rPr lang="en-US" sz="3600" dirty="0"/>
              <a:t>Motto</a:t>
            </a:r>
          </a:p>
        </p:txBody>
      </p:sp>
    </p:spTree>
    <p:extLst>
      <p:ext uri="{BB962C8B-B14F-4D97-AF65-F5344CB8AC3E}">
        <p14:creationId xmlns:p14="http://schemas.microsoft.com/office/powerpoint/2010/main" val="50469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Civil WIG and Lead Measures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705318"/>
            <a:ext cx="8308975"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64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Super Utilizer Rate: 12-Month Rolling</a:t>
            </a:r>
          </a:p>
        </p:txBody>
      </p:sp>
      <p:sp>
        <p:nvSpPr>
          <p:cNvPr id="5" name="TextBox 4"/>
          <p:cNvSpPr txBox="1"/>
          <p:nvPr/>
        </p:nvSpPr>
        <p:spPr>
          <a:xfrm>
            <a:off x="124239" y="4199927"/>
            <a:ext cx="2037522" cy="1077218"/>
          </a:xfrm>
          <a:prstGeom prst="rect">
            <a:avLst/>
          </a:prstGeom>
          <a:noFill/>
        </p:spPr>
        <p:txBody>
          <a:bodyPr wrap="square" rtlCol="0">
            <a:spAutoFit/>
          </a:bodyPr>
          <a:lstStyle/>
          <a:p>
            <a:pPr algn="ctr"/>
            <a:r>
              <a:rPr lang="en-US" sz="1600" dirty="0"/>
              <a:t>unique  individuals admitted to Madden in the past 12 months (11/29/16-11/28/17)</a:t>
            </a:r>
          </a:p>
        </p:txBody>
      </p:sp>
      <p:sp>
        <p:nvSpPr>
          <p:cNvPr id="6" name="TextBox 5"/>
          <p:cNvSpPr txBox="1"/>
          <p:nvPr/>
        </p:nvSpPr>
        <p:spPr>
          <a:xfrm>
            <a:off x="2589144" y="1383957"/>
            <a:ext cx="1084932" cy="923330"/>
          </a:xfrm>
          <a:prstGeom prst="rect">
            <a:avLst/>
          </a:prstGeom>
          <a:noFill/>
        </p:spPr>
        <p:txBody>
          <a:bodyPr wrap="square" rtlCol="0">
            <a:spAutoFit/>
          </a:bodyPr>
          <a:lstStyle/>
          <a:p>
            <a:pPr algn="ctr"/>
            <a:r>
              <a:rPr lang="en-US" sz="5400" b="1" dirty="0">
                <a:solidFill>
                  <a:schemeClr val="accent2"/>
                </a:solidFill>
              </a:rPr>
              <a:t>57</a:t>
            </a:r>
          </a:p>
        </p:txBody>
      </p:sp>
      <p:sp>
        <p:nvSpPr>
          <p:cNvPr id="7" name="TextBox 6"/>
          <p:cNvSpPr txBox="1"/>
          <p:nvPr/>
        </p:nvSpPr>
        <p:spPr>
          <a:xfrm>
            <a:off x="2589144" y="5004474"/>
            <a:ext cx="1828800" cy="923330"/>
          </a:xfrm>
          <a:prstGeom prst="rect">
            <a:avLst/>
          </a:prstGeom>
          <a:noFill/>
        </p:spPr>
        <p:txBody>
          <a:bodyPr wrap="square" rtlCol="0">
            <a:spAutoFit/>
          </a:bodyPr>
          <a:lstStyle/>
          <a:p>
            <a:pPr algn="ctr"/>
            <a:r>
              <a:rPr lang="en-US" sz="5400" b="1" dirty="0"/>
              <a:t>2,161</a:t>
            </a:r>
          </a:p>
        </p:txBody>
      </p:sp>
      <p:sp>
        <p:nvSpPr>
          <p:cNvPr id="8" name="TextBox 7"/>
          <p:cNvSpPr txBox="1"/>
          <p:nvPr/>
        </p:nvSpPr>
        <p:spPr>
          <a:xfrm>
            <a:off x="2323272" y="2152417"/>
            <a:ext cx="1600200" cy="1323439"/>
          </a:xfrm>
          <a:prstGeom prst="rect">
            <a:avLst/>
          </a:prstGeom>
          <a:noFill/>
        </p:spPr>
        <p:txBody>
          <a:bodyPr wrap="square" rtlCol="0">
            <a:spAutoFit/>
          </a:bodyPr>
          <a:lstStyle/>
          <a:p>
            <a:pPr algn="ctr"/>
            <a:r>
              <a:rPr lang="en-US" sz="1600" dirty="0">
                <a:solidFill>
                  <a:schemeClr val="accent2"/>
                </a:solidFill>
              </a:rPr>
              <a:t>of these individuals had 3+ admissions in that same time period</a:t>
            </a:r>
            <a:endParaRPr lang="en-US" sz="1200" dirty="0">
              <a:solidFill>
                <a:schemeClr val="accent2"/>
              </a:solidFill>
            </a:endParaRPr>
          </a:p>
        </p:txBody>
      </p:sp>
      <p:sp>
        <p:nvSpPr>
          <p:cNvPr id="9" name="TextBox 8"/>
          <p:cNvSpPr txBox="1"/>
          <p:nvPr/>
        </p:nvSpPr>
        <p:spPr>
          <a:xfrm>
            <a:off x="2473185" y="5728484"/>
            <a:ext cx="2078935" cy="584775"/>
          </a:xfrm>
          <a:prstGeom prst="rect">
            <a:avLst/>
          </a:prstGeom>
          <a:noFill/>
        </p:spPr>
        <p:txBody>
          <a:bodyPr wrap="square" rtlCol="0">
            <a:spAutoFit/>
          </a:bodyPr>
          <a:lstStyle/>
          <a:p>
            <a:pPr algn="ctr"/>
            <a:r>
              <a:rPr lang="en-US" sz="1600" dirty="0"/>
              <a:t>had &lt; 3 admissions in the past 12 months</a:t>
            </a:r>
          </a:p>
        </p:txBody>
      </p:sp>
      <p:cxnSp>
        <p:nvCxnSpPr>
          <p:cNvPr id="10" name="Straight Connector 9"/>
          <p:cNvCxnSpPr>
            <a:endCxn id="6" idx="1"/>
          </p:cNvCxnSpPr>
          <p:nvPr/>
        </p:nvCxnSpPr>
        <p:spPr>
          <a:xfrm flipV="1">
            <a:off x="2057400" y="1845622"/>
            <a:ext cx="531744" cy="1951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3784427"/>
            <a:ext cx="531744" cy="185883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4552120" y="3349410"/>
            <a:ext cx="1277179" cy="87003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72200" y="3276597"/>
            <a:ext cx="2514600" cy="923330"/>
          </a:xfrm>
          <a:prstGeom prst="rect">
            <a:avLst/>
          </a:prstGeom>
          <a:noFill/>
        </p:spPr>
        <p:txBody>
          <a:bodyPr wrap="square" rtlCol="0">
            <a:spAutoFit/>
          </a:bodyPr>
          <a:lstStyle/>
          <a:p>
            <a:pPr algn="ctr"/>
            <a:r>
              <a:rPr lang="en-US" sz="5400" b="1" dirty="0"/>
              <a:t>2.56%</a:t>
            </a:r>
          </a:p>
        </p:txBody>
      </p:sp>
      <p:sp>
        <p:nvSpPr>
          <p:cNvPr id="14" name="TextBox 13"/>
          <p:cNvSpPr txBox="1"/>
          <p:nvPr/>
        </p:nvSpPr>
        <p:spPr>
          <a:xfrm>
            <a:off x="6172200" y="4219445"/>
            <a:ext cx="2514600" cy="584775"/>
          </a:xfrm>
          <a:prstGeom prst="rect">
            <a:avLst/>
          </a:prstGeom>
          <a:noFill/>
        </p:spPr>
        <p:txBody>
          <a:bodyPr wrap="square" rtlCol="0">
            <a:spAutoFit/>
          </a:bodyPr>
          <a:lstStyle/>
          <a:p>
            <a:pPr algn="ctr"/>
            <a:r>
              <a:rPr lang="en-US" sz="1600" dirty="0"/>
              <a:t>12-month rolling super utilizer rate</a:t>
            </a:r>
          </a:p>
        </p:txBody>
      </p:sp>
      <p:sp>
        <p:nvSpPr>
          <p:cNvPr id="15" name="TextBox 14"/>
          <p:cNvSpPr txBox="1"/>
          <p:nvPr/>
        </p:nvSpPr>
        <p:spPr>
          <a:xfrm>
            <a:off x="228600" y="3276598"/>
            <a:ext cx="1828800" cy="923330"/>
          </a:xfrm>
          <a:prstGeom prst="rect">
            <a:avLst/>
          </a:prstGeom>
          <a:noFill/>
        </p:spPr>
        <p:txBody>
          <a:bodyPr wrap="square" rtlCol="0">
            <a:spAutoFit/>
          </a:bodyPr>
          <a:lstStyle/>
          <a:p>
            <a:pPr algn="ctr"/>
            <a:r>
              <a:rPr lang="en-US" sz="5400" b="1" dirty="0"/>
              <a:t>2,218</a:t>
            </a:r>
          </a:p>
        </p:txBody>
      </p:sp>
    </p:spTree>
    <p:extLst>
      <p:ext uri="{BB962C8B-B14F-4D97-AF65-F5344CB8AC3E}">
        <p14:creationId xmlns:p14="http://schemas.microsoft.com/office/powerpoint/2010/main" val="123276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12-Month Rolling Average Progress</a:t>
            </a:r>
          </a:p>
        </p:txBody>
      </p:sp>
      <p:pic>
        <p:nvPicPr>
          <p:cNvPr id="1026" name="Chart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763" y="1622854"/>
            <a:ext cx="6858000" cy="411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215524">
            <a:off x="1726232" y="2339687"/>
            <a:ext cx="1295400" cy="276999"/>
          </a:xfrm>
          <a:prstGeom prst="rect">
            <a:avLst/>
          </a:prstGeom>
          <a:noFill/>
        </p:spPr>
        <p:txBody>
          <a:bodyPr wrap="square" rtlCol="0">
            <a:spAutoFit/>
          </a:bodyPr>
          <a:lstStyle/>
          <a:p>
            <a:r>
              <a:rPr lang="en-US" sz="1200" b="1" dirty="0"/>
              <a:t>WIG Start: 4.53%</a:t>
            </a:r>
          </a:p>
        </p:txBody>
      </p:sp>
      <p:sp>
        <p:nvSpPr>
          <p:cNvPr id="9" name="TextBox 8"/>
          <p:cNvSpPr txBox="1"/>
          <p:nvPr/>
        </p:nvSpPr>
        <p:spPr>
          <a:xfrm rot="20215524">
            <a:off x="7659534" y="2720959"/>
            <a:ext cx="1295400" cy="276999"/>
          </a:xfrm>
          <a:prstGeom prst="rect">
            <a:avLst/>
          </a:prstGeom>
          <a:noFill/>
        </p:spPr>
        <p:txBody>
          <a:bodyPr wrap="square" rtlCol="0">
            <a:spAutoFit/>
          </a:bodyPr>
          <a:lstStyle/>
          <a:p>
            <a:r>
              <a:rPr lang="en-US" sz="1200" b="1" dirty="0"/>
              <a:t>11/28: 2.56%</a:t>
            </a:r>
          </a:p>
        </p:txBody>
      </p:sp>
    </p:spTree>
    <p:extLst>
      <p:ext uri="{BB962C8B-B14F-4D97-AF65-F5344CB8AC3E}">
        <p14:creationId xmlns:p14="http://schemas.microsoft.com/office/powerpoint/2010/main" val="2161614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a:xfrm>
            <a:off x="457200" y="357016"/>
            <a:ext cx="8229600" cy="868362"/>
          </a:xfrm>
        </p:spPr>
        <p:txBody>
          <a:bodyPr>
            <a:normAutofit fontScale="90000"/>
          </a:bodyPr>
          <a:lstStyle/>
          <a:p>
            <a:r>
              <a:rPr lang="en-US" dirty="0"/>
              <a:t>FY16-17 Super Utilizer Comparison (through first 19 weeks of FY)</a:t>
            </a:r>
          </a:p>
        </p:txBody>
      </p:sp>
      <p:sp>
        <p:nvSpPr>
          <p:cNvPr id="17" name="Content Placeholder 8"/>
          <p:cNvSpPr txBox="1">
            <a:spLocks/>
          </p:cNvSpPr>
          <p:nvPr/>
        </p:nvSpPr>
        <p:spPr>
          <a:xfrm>
            <a:off x="457200" y="1562100"/>
            <a:ext cx="8229600" cy="533400"/>
          </a:xfrm>
          <a:prstGeom prst="rect">
            <a:avLst/>
          </a:prstGeom>
        </p:spPr>
        <p:txBody>
          <a:bodyPr>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In the first 19 weeks of FY18 (through 11/12), there were 7% fewer admissions to Madden and 25% fewer super utilizer admissions to Madden than in the first 19 weeks of FY17. </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37248"/>
            <a:ext cx="60960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56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2BB739-DA7D-46D4-AB08-EB05A595F6CE}" type="slidenum">
              <a:rPr lang="en-US" smtClean="0"/>
              <a:t>24</a:t>
            </a:fld>
            <a:endParaRPr lang="en-US" dirty="0"/>
          </a:p>
        </p:txBody>
      </p:sp>
      <p:sp>
        <p:nvSpPr>
          <p:cNvPr id="4" name="Title 3"/>
          <p:cNvSpPr>
            <a:spLocks noGrp="1"/>
          </p:cNvSpPr>
          <p:nvPr>
            <p:ph type="title"/>
          </p:nvPr>
        </p:nvSpPr>
        <p:spPr/>
        <p:txBody>
          <a:bodyPr>
            <a:normAutofit fontScale="90000"/>
          </a:bodyPr>
          <a:lstStyle/>
          <a:p>
            <a:r>
              <a:rPr lang="en-US" dirty="0"/>
              <a:t>Applications &amp; Approvals, FY18 to Date</a:t>
            </a:r>
          </a:p>
        </p:txBody>
      </p:sp>
      <p:graphicFrame>
        <p:nvGraphicFramePr>
          <p:cNvPr id="6" name="Chart 5"/>
          <p:cNvGraphicFramePr/>
          <p:nvPr>
            <p:extLst>
              <p:ext uri="{D42A27DB-BD31-4B8C-83A1-F6EECF244321}">
                <p14:modId xmlns:p14="http://schemas.microsoft.com/office/powerpoint/2010/main" val="3534950468"/>
              </p:ext>
            </p:extLst>
          </p:nvPr>
        </p:nvGraphicFramePr>
        <p:xfrm>
          <a:off x="712573" y="1476933"/>
          <a:ext cx="3886200" cy="45897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628869116"/>
              </p:ext>
            </p:extLst>
          </p:nvPr>
        </p:nvGraphicFramePr>
        <p:xfrm>
          <a:off x="4724400" y="1397000"/>
          <a:ext cx="3810000"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424616" y="5820489"/>
            <a:ext cx="3429000" cy="246221"/>
          </a:xfrm>
          <a:prstGeom prst="rect">
            <a:avLst/>
          </a:prstGeom>
          <a:noFill/>
        </p:spPr>
        <p:txBody>
          <a:bodyPr wrap="square" rtlCol="0">
            <a:spAutoFit/>
          </a:bodyPr>
          <a:lstStyle/>
          <a:p>
            <a:r>
              <a:rPr lang="en-US" sz="1000" dirty="0"/>
              <a:t>*Includes individuals already receiving Medicaid</a:t>
            </a:r>
          </a:p>
        </p:txBody>
      </p:sp>
    </p:spTree>
    <p:extLst>
      <p:ext uri="{BB962C8B-B14F-4D97-AF65-F5344CB8AC3E}">
        <p14:creationId xmlns:p14="http://schemas.microsoft.com/office/powerpoint/2010/main" val="332903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Vision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69" y="2641940"/>
            <a:ext cx="3233307" cy="262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6069" y="3048000"/>
            <a:ext cx="4876800" cy="1938992"/>
          </a:xfrm>
          <a:prstGeom prst="rect">
            <a:avLst/>
          </a:prstGeom>
          <a:noFill/>
        </p:spPr>
        <p:txBody>
          <a:bodyPr wrap="square" rtlCol="0">
            <a:spAutoFit/>
          </a:bodyPr>
          <a:lstStyle/>
          <a:p>
            <a:r>
              <a:rPr lang="en-US" sz="3000" b="1" dirty="0">
                <a:solidFill>
                  <a:schemeClr val="tx1">
                    <a:lumMod val="65000"/>
                    <a:lumOff val="35000"/>
                  </a:schemeClr>
                </a:solidFill>
                <a:latin typeface="Georgia" panose="02040502050405020303" pitchFamily="18" charset="0"/>
              </a:rPr>
              <a:t>Healthy independent people of Illinois </a:t>
            </a:r>
          </a:p>
          <a:p>
            <a:r>
              <a:rPr lang="en-US" sz="3000" b="1" dirty="0">
                <a:solidFill>
                  <a:schemeClr val="tx1">
                    <a:lumMod val="65000"/>
                    <a:lumOff val="35000"/>
                  </a:schemeClr>
                </a:solidFill>
                <a:latin typeface="Georgia" panose="02040502050405020303" pitchFamily="18" charset="0"/>
              </a:rPr>
              <a:t>living in safe, strong communities </a:t>
            </a:r>
          </a:p>
        </p:txBody>
      </p:sp>
    </p:spTree>
    <p:extLst>
      <p:ext uri="{BB962C8B-B14F-4D97-AF65-F5344CB8AC3E}">
        <p14:creationId xmlns:p14="http://schemas.microsoft.com/office/powerpoint/2010/main" val="247860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5" name="Rectangle 4"/>
          <p:cNvSpPr/>
          <p:nvPr/>
        </p:nvSpPr>
        <p:spPr>
          <a:xfrm>
            <a:off x="441016" y="3267834"/>
            <a:ext cx="5105400" cy="1477328"/>
          </a:xfrm>
          <a:prstGeom prst="rect">
            <a:avLst/>
          </a:prstGeom>
        </p:spPr>
        <p:txBody>
          <a:bodyPr wrap="square">
            <a:spAutoFit/>
          </a:bodyPr>
          <a:lstStyle/>
          <a:p>
            <a:r>
              <a:rPr lang="en-US" sz="3000" b="1" dirty="0">
                <a:solidFill>
                  <a:schemeClr val="tx1">
                    <a:lumMod val="65000"/>
                    <a:lumOff val="35000"/>
                  </a:schemeClr>
                </a:solidFill>
                <a:latin typeface="Georgia" panose="02040502050405020303" pitchFamily="18" charset="0"/>
              </a:rPr>
              <a:t>Strengthening Illinois by building up lives and communities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728270"/>
            <a:ext cx="3246475" cy="262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73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Our Core Values</a:t>
            </a:r>
          </a:p>
        </p:txBody>
      </p:sp>
      <p:sp>
        <p:nvSpPr>
          <p:cNvPr id="5" name="Content Placeholder 4"/>
          <p:cNvSpPr>
            <a:spLocks noGrp="1"/>
          </p:cNvSpPr>
          <p:nvPr>
            <p:ph sz="quarter" idx="1"/>
          </p:nvPr>
        </p:nvSpPr>
        <p:spPr>
          <a:xfrm>
            <a:off x="228600" y="1524000"/>
            <a:ext cx="8686800" cy="4648200"/>
          </a:xfrm>
        </p:spPr>
        <p:txBody>
          <a:bodyPr>
            <a:normAutofit/>
          </a:bodyPr>
          <a:lstStyle/>
          <a:p>
            <a:pPr marL="0" indent="0" algn="ctr">
              <a:buNone/>
            </a:pPr>
            <a:endParaRPr lang="en-US" sz="800" b="1" dirty="0"/>
          </a:p>
          <a:p>
            <a:pPr marL="0" indent="0">
              <a:buNone/>
            </a:pPr>
            <a:r>
              <a:rPr lang="en-US" sz="3000" b="1" dirty="0">
                <a:solidFill>
                  <a:schemeClr val="tx1">
                    <a:lumMod val="65000"/>
                    <a:lumOff val="35000"/>
                  </a:schemeClr>
                </a:solidFill>
                <a:latin typeface="Georgia" panose="02040502050405020303" pitchFamily="18" charset="0"/>
              </a:rPr>
              <a:t>Human Dignity</a:t>
            </a:r>
          </a:p>
          <a:p>
            <a:pPr marL="0" indent="0">
              <a:buNone/>
            </a:pPr>
            <a:endParaRPr lang="en-US" sz="1700" b="1" i="1" dirty="0"/>
          </a:p>
          <a:p>
            <a:r>
              <a:rPr lang="en-US" sz="2400" dirty="0"/>
              <a:t>We believe self-sufficiency meets human needs in ways dependency cannot.</a:t>
            </a:r>
          </a:p>
          <a:p>
            <a:pPr marL="0" indent="0">
              <a:buNone/>
            </a:pPr>
            <a:endParaRPr lang="en-US" sz="1200" dirty="0"/>
          </a:p>
          <a:p>
            <a:r>
              <a:rPr lang="en-US" sz="2400" dirty="0"/>
              <a:t>We want to serve people in the least restrictive way possible that promotes independence and relationships within the community.</a:t>
            </a:r>
          </a:p>
          <a:p>
            <a:endParaRPr lang="en-US" sz="1200" dirty="0"/>
          </a:p>
          <a:p>
            <a:r>
              <a:rPr lang="en-US" sz="2400" dirty="0"/>
              <a:t>We serve people where they are, with empathy, dignity, respect, and cultural competence.</a:t>
            </a:r>
          </a:p>
          <a:p>
            <a:endParaRPr lang="en-US" sz="1700" dirty="0"/>
          </a:p>
        </p:txBody>
      </p:sp>
    </p:spTree>
    <p:extLst>
      <p:ext uri="{BB962C8B-B14F-4D97-AF65-F5344CB8AC3E}">
        <p14:creationId xmlns:p14="http://schemas.microsoft.com/office/powerpoint/2010/main" val="252743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000" b="1" dirty="0">
                <a:solidFill>
                  <a:schemeClr val="tx1">
                    <a:lumMod val="65000"/>
                    <a:lumOff val="35000"/>
                  </a:schemeClr>
                </a:solidFill>
                <a:latin typeface="Georgia" panose="02040502050405020303" pitchFamily="18" charset="0"/>
              </a:rPr>
              <a:t>Teamwork</a:t>
            </a:r>
          </a:p>
          <a:p>
            <a:pPr marL="0" indent="0">
              <a:buNone/>
            </a:pPr>
            <a:endParaRPr lang="en-US" sz="1200" dirty="0"/>
          </a:p>
          <a:p>
            <a:r>
              <a:rPr lang="en-US" sz="2400" dirty="0"/>
              <a:t>We work together so there is no wrong door/desk for our customers.  We take personal responsibility for helping or connecting customers to the right person who can help.</a:t>
            </a:r>
          </a:p>
          <a:p>
            <a:pPr marL="0" indent="0">
              <a:buNone/>
            </a:pPr>
            <a:endParaRPr lang="en-US" sz="1200" dirty="0"/>
          </a:p>
          <a:p>
            <a:r>
              <a:rPr lang="en-US" sz="2400" dirty="0"/>
              <a:t>We are accountable to each other for quality and results.</a:t>
            </a:r>
          </a:p>
          <a:p>
            <a:pPr marL="0" indent="0">
              <a:buNone/>
            </a:pPr>
            <a:endParaRPr lang="en-US" sz="1200" dirty="0"/>
          </a:p>
        </p:txBody>
      </p:sp>
      <p:sp>
        <p:nvSpPr>
          <p:cNvPr id="3" name="Slide Number Placeholder 2"/>
          <p:cNvSpPr>
            <a:spLocks noGrp="1"/>
          </p:cNvSpPr>
          <p:nvPr>
            <p:ph type="sldNum" sz="quarter" idx="12"/>
          </p:nvPr>
        </p:nvSpPr>
        <p:spPr/>
        <p:txBody>
          <a:bodyPr/>
          <a:lstStyle/>
          <a:p>
            <a:fld id="{75E75C81-5BCB-435E-89E6-A68D8C80D7FC}" type="slidenum">
              <a:rPr lang="en-US" smtClean="0"/>
              <a:pPr/>
              <a:t>6</a:t>
            </a:fld>
            <a:endParaRPr lang="en-US" dirty="0"/>
          </a:p>
        </p:txBody>
      </p:sp>
      <p:sp>
        <p:nvSpPr>
          <p:cNvPr id="4" name="Title 3"/>
          <p:cNvSpPr>
            <a:spLocks noGrp="1"/>
          </p:cNvSpPr>
          <p:nvPr>
            <p:ph type="title"/>
          </p:nvPr>
        </p:nvSpPr>
        <p:spPr/>
        <p:txBody>
          <a:bodyPr/>
          <a:lstStyle/>
          <a:p>
            <a:r>
              <a:rPr lang="en-US" dirty="0"/>
              <a:t>Our Core Values</a:t>
            </a:r>
          </a:p>
        </p:txBody>
      </p:sp>
    </p:spTree>
    <p:extLst>
      <p:ext uri="{BB962C8B-B14F-4D97-AF65-F5344CB8AC3E}">
        <p14:creationId xmlns:p14="http://schemas.microsoft.com/office/powerpoint/2010/main" val="3695495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000" b="1" dirty="0">
                <a:solidFill>
                  <a:schemeClr val="tx1">
                    <a:lumMod val="65000"/>
                    <a:lumOff val="35000"/>
                  </a:schemeClr>
                </a:solidFill>
                <a:latin typeface="Georgia" panose="02040502050405020303" pitchFamily="18" charset="0"/>
              </a:rPr>
              <a:t>Learning</a:t>
            </a:r>
          </a:p>
          <a:p>
            <a:pPr marL="0" indent="0">
              <a:buNone/>
            </a:pPr>
            <a:endParaRPr lang="en-US" sz="1200" b="1" i="1" dirty="0"/>
          </a:p>
          <a:p>
            <a:r>
              <a:rPr lang="en-US" sz="2400" dirty="0"/>
              <a:t>We make decisions based on evidence and data and change our assumptions when the facts don’t support them.</a:t>
            </a:r>
          </a:p>
          <a:p>
            <a:pPr marL="0" indent="0">
              <a:buNone/>
            </a:pPr>
            <a:endParaRPr lang="en-US" sz="1200" dirty="0"/>
          </a:p>
          <a:p>
            <a:r>
              <a:rPr lang="en-US" sz="2400" dirty="0"/>
              <a:t>We value business processes that are simple, efficient, and user friendly.</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75E75C81-5BCB-435E-89E6-A68D8C80D7FC}" type="slidenum">
              <a:rPr lang="en-US" smtClean="0"/>
              <a:pPr/>
              <a:t>7</a:t>
            </a:fld>
            <a:endParaRPr lang="en-US" dirty="0"/>
          </a:p>
        </p:txBody>
      </p:sp>
      <p:sp>
        <p:nvSpPr>
          <p:cNvPr id="4" name="Title 3"/>
          <p:cNvSpPr>
            <a:spLocks noGrp="1"/>
          </p:cNvSpPr>
          <p:nvPr>
            <p:ph type="title"/>
          </p:nvPr>
        </p:nvSpPr>
        <p:spPr/>
        <p:txBody>
          <a:bodyPr/>
          <a:lstStyle/>
          <a:p>
            <a:r>
              <a:rPr lang="en-US" dirty="0"/>
              <a:t>Our Core Values</a:t>
            </a:r>
          </a:p>
        </p:txBody>
      </p:sp>
    </p:spTree>
    <p:extLst>
      <p:ext uri="{BB962C8B-B14F-4D97-AF65-F5344CB8AC3E}">
        <p14:creationId xmlns:p14="http://schemas.microsoft.com/office/powerpoint/2010/main" val="266908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1200" b="1" i="1" dirty="0"/>
          </a:p>
          <a:p>
            <a:r>
              <a:rPr lang="en-US" sz="2400" dirty="0"/>
              <a:t>We are good stewards of public resources and prioritize spending that provides the greatest social and economic benefits for the people of Illinois.</a:t>
            </a:r>
          </a:p>
          <a:p>
            <a:pPr marL="0" indent="0">
              <a:buNone/>
            </a:pPr>
            <a:endParaRPr lang="en-US" sz="1200" dirty="0"/>
          </a:p>
          <a:p>
            <a:r>
              <a:rPr lang="en-US" sz="2400" dirty="0"/>
              <a:t>We conduct ourselves with integrity and honesty and will swiftly act against any behavior that enriches a person at the expense of public trust.</a:t>
            </a:r>
          </a:p>
          <a:p>
            <a:endParaRPr lang="en-US" dirty="0"/>
          </a:p>
        </p:txBody>
      </p:sp>
      <p:sp>
        <p:nvSpPr>
          <p:cNvPr id="3" name="Slide Number Placeholder 2"/>
          <p:cNvSpPr>
            <a:spLocks noGrp="1"/>
          </p:cNvSpPr>
          <p:nvPr>
            <p:ph type="sldNum" sz="quarter" idx="12"/>
          </p:nvPr>
        </p:nvSpPr>
        <p:spPr/>
        <p:txBody>
          <a:bodyPr/>
          <a:lstStyle/>
          <a:p>
            <a:fld id="{75E75C81-5BCB-435E-89E6-A68D8C80D7FC}" type="slidenum">
              <a:rPr lang="en-US" smtClean="0"/>
              <a:pPr/>
              <a:t>8</a:t>
            </a:fld>
            <a:endParaRPr lang="en-US" dirty="0"/>
          </a:p>
        </p:txBody>
      </p:sp>
      <p:sp>
        <p:nvSpPr>
          <p:cNvPr id="4" name="Title 3"/>
          <p:cNvSpPr>
            <a:spLocks noGrp="1"/>
          </p:cNvSpPr>
          <p:nvPr>
            <p:ph type="title"/>
          </p:nvPr>
        </p:nvSpPr>
        <p:spPr/>
        <p:txBody>
          <a:bodyPr/>
          <a:lstStyle/>
          <a:p>
            <a:r>
              <a:rPr lang="en-US" dirty="0"/>
              <a:t>Our Core Values</a:t>
            </a:r>
          </a:p>
        </p:txBody>
      </p:sp>
      <p:sp>
        <p:nvSpPr>
          <p:cNvPr id="5" name="Rectangle 4"/>
          <p:cNvSpPr/>
          <p:nvPr/>
        </p:nvSpPr>
        <p:spPr>
          <a:xfrm>
            <a:off x="457200" y="1828800"/>
            <a:ext cx="1920719" cy="553998"/>
          </a:xfrm>
          <a:prstGeom prst="rect">
            <a:avLst/>
          </a:prstGeom>
        </p:spPr>
        <p:txBody>
          <a:bodyPr wrap="none">
            <a:spAutoFit/>
          </a:bodyPr>
          <a:lstStyle/>
          <a:p>
            <a:pPr lvl="0">
              <a:spcBef>
                <a:spcPct val="20000"/>
              </a:spcBef>
              <a:buClr>
                <a:srgbClr val="EEECE1">
                  <a:lumMod val="50000"/>
                </a:srgbClr>
              </a:buClr>
              <a:buSzPct val="100000"/>
            </a:pPr>
            <a:r>
              <a:rPr lang="en-US" sz="3000" b="1" dirty="0">
                <a:solidFill>
                  <a:prstClr val="black">
                    <a:lumMod val="65000"/>
                    <a:lumOff val="35000"/>
                  </a:prstClr>
                </a:solidFill>
                <a:latin typeface="Georgia" panose="02040502050405020303" pitchFamily="18" charset="0"/>
              </a:rPr>
              <a:t>Integrity</a:t>
            </a:r>
          </a:p>
        </p:txBody>
      </p:sp>
    </p:spTree>
    <p:extLst>
      <p:ext uri="{BB962C8B-B14F-4D97-AF65-F5344CB8AC3E}">
        <p14:creationId xmlns:p14="http://schemas.microsoft.com/office/powerpoint/2010/main" val="86588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Motto</a:t>
            </a:r>
          </a:p>
        </p:txBody>
      </p:sp>
      <p:sp>
        <p:nvSpPr>
          <p:cNvPr id="5" name="Rectangle 4"/>
          <p:cNvSpPr/>
          <p:nvPr/>
        </p:nvSpPr>
        <p:spPr>
          <a:xfrm>
            <a:off x="3810000" y="3200400"/>
            <a:ext cx="5029200" cy="1477328"/>
          </a:xfrm>
          <a:prstGeom prst="rect">
            <a:avLst/>
          </a:prstGeom>
        </p:spPr>
        <p:txBody>
          <a:bodyPr wrap="square">
            <a:spAutoFit/>
          </a:bodyPr>
          <a:lstStyle/>
          <a:p>
            <a:r>
              <a:rPr lang="en-US" sz="3000" b="1" dirty="0">
                <a:solidFill>
                  <a:schemeClr val="tx1">
                    <a:lumMod val="65000"/>
                    <a:lumOff val="35000"/>
                  </a:schemeClr>
                </a:solidFill>
                <a:latin typeface="Georgia" panose="02040502050405020303" pitchFamily="18" charset="0"/>
              </a:rPr>
              <a:t>Committed to treating people the way we wish to be treated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08" y="2497221"/>
            <a:ext cx="3232542" cy="262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913924"/>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7F7F7F"/>
      </a:lt1>
      <a:dk2>
        <a:srgbClr val="17375E"/>
      </a:dk2>
      <a:lt2>
        <a:srgbClr val="7F7F7F"/>
      </a:lt2>
      <a:accent1>
        <a:srgbClr val="17375E"/>
      </a:accent1>
      <a:accent2>
        <a:srgbClr val="297FD5"/>
      </a:accent2>
      <a:accent3>
        <a:srgbClr val="7F8FA9"/>
      </a:accent3>
      <a:accent4>
        <a:srgbClr val="4A66AC"/>
      </a:accent4>
      <a:accent5>
        <a:srgbClr val="5AA2AE"/>
      </a:accent5>
      <a:accent6>
        <a:srgbClr val="9D90A0"/>
      </a:accent6>
      <a:hlink>
        <a:srgbClr val="FFC000"/>
      </a:hlink>
      <a:folHlink>
        <a:srgbClr val="DEA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1559</TotalTime>
  <Words>1032</Words>
  <Application>Microsoft Office PowerPoint</Application>
  <PresentationFormat>On-screen Show (4:3)</PresentationFormat>
  <Paragraphs>140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Georgia</vt:lpstr>
      <vt:lpstr>Helvetica Condensed</vt:lpstr>
      <vt:lpstr>Helvetica CondensedBold</vt:lpstr>
      <vt:lpstr>Helvetica CondensedBoldObl</vt:lpstr>
      <vt:lpstr>Wingdings</vt:lpstr>
      <vt:lpstr>Office Theme</vt:lpstr>
      <vt:lpstr>PowerPoint Presentation</vt:lpstr>
      <vt:lpstr>Our Vision, Mission, Values, and Motto</vt:lpstr>
      <vt:lpstr>Our Vision</vt:lpstr>
      <vt:lpstr>Our Mission</vt:lpstr>
      <vt:lpstr>Our Core Values</vt:lpstr>
      <vt:lpstr>Our Core Values</vt:lpstr>
      <vt:lpstr>Our Core Values</vt:lpstr>
      <vt:lpstr>Our Core Values</vt:lpstr>
      <vt:lpstr>Our Motto</vt:lpstr>
      <vt:lpstr>PowerPoint Presentation</vt:lpstr>
      <vt:lpstr>The 4 Disciplines</vt:lpstr>
      <vt:lpstr>Forensic Wig: Reducing the wait time</vt:lpstr>
      <vt:lpstr>Forensic WIG and Lead Measures</vt:lpstr>
      <vt:lpstr>Wait Time Progress vs. Target Pace</vt:lpstr>
      <vt:lpstr>Lag Measure: Admissions with &lt; 30 Day Wait</vt:lpstr>
      <vt:lpstr>UST Restoration Time Rapid Results</vt:lpstr>
      <vt:lpstr>Hospital Capacity Increase / Optimization</vt:lpstr>
      <vt:lpstr>Civil WIG: super utilizers at madden</vt:lpstr>
      <vt:lpstr>PowerPoint Presentation</vt:lpstr>
      <vt:lpstr>Civil WIG and Lead Measures</vt:lpstr>
      <vt:lpstr>Super Utilizer Rate: 12-Month Rolling</vt:lpstr>
      <vt:lpstr>12-Month Rolling Average Progress</vt:lpstr>
      <vt:lpstr>FY16-17 Super Utilizer Comparison (through first 19 weeks of FY)</vt:lpstr>
      <vt:lpstr>Applications &amp; Approvals, FY18 to Date</vt:lpstr>
    </vt:vector>
  </TitlesOfParts>
  <Company>CMS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Troemper</dc:creator>
  <cp:lastModifiedBy>Bonnie Chandler</cp:lastModifiedBy>
  <cp:revision>39</cp:revision>
  <dcterms:created xsi:type="dcterms:W3CDTF">2017-10-03T18:12:19Z</dcterms:created>
  <dcterms:modified xsi:type="dcterms:W3CDTF">2017-12-12T13:57:48Z</dcterms:modified>
</cp:coreProperties>
</file>