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0" r:id="rId6"/>
    <p:sldId id="261" r:id="rId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4" d="100"/>
          <a:sy n="74" d="100"/>
        </p:scale>
        <p:origin x="7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079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22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43492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8229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63828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7494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64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174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304740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77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12847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441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475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3839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85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78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12/21/2017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538504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lga.gov/house/Rep.asp?MemberID=2435" TargetMode="External"/><Relationship Id="rId2" Type="http://schemas.openxmlformats.org/officeDocument/2006/relationships/hyperlink" Target="http://www.ilga.gov/house/Rep.asp?MemberID=2298" TargetMode="External"/><Relationship Id="rId1" Type="http://schemas.openxmlformats.org/officeDocument/2006/relationships/slideLayout" Target="../slideLayouts/slideLayout2.xml"/><Relationship Id="rId6" Type="http://schemas.openxmlformats.org/officeDocument/2006/relationships/hyperlink" Target="http://www.ilga.gov/house/Rep.asp?MemberID=2295" TargetMode="External"/><Relationship Id="rId5" Type="http://schemas.openxmlformats.org/officeDocument/2006/relationships/hyperlink" Target="http://www.ilga.gov/house/Rep.asp?MemberID=2451" TargetMode="External"/><Relationship Id="rId4" Type="http://schemas.openxmlformats.org/officeDocument/2006/relationships/hyperlink" Target="http://www.ilga.gov/house/Rep.asp?MemberID=242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6A05-7582-44A1-821D-56889647C234}"/>
              </a:ext>
            </a:extLst>
          </p:cNvPr>
          <p:cNvSpPr>
            <a:spLocks noGrp="1"/>
          </p:cNvSpPr>
          <p:nvPr>
            <p:ph type="ctrTitle"/>
          </p:nvPr>
        </p:nvSpPr>
        <p:spPr/>
        <p:txBody>
          <a:bodyPr/>
          <a:lstStyle/>
          <a:p>
            <a:endParaRPr lang="en-US" sz="3600" dirty="0"/>
          </a:p>
        </p:txBody>
      </p:sp>
      <p:sp>
        <p:nvSpPr>
          <p:cNvPr id="3" name="Subtitle 2">
            <a:extLst>
              <a:ext uri="{FF2B5EF4-FFF2-40B4-BE49-F238E27FC236}">
                <a16:creationId xmlns:a16="http://schemas.microsoft.com/office/drawing/2014/main" id="{5DD89C71-F1BE-4BD0-A9A8-52412BFBE460}"/>
              </a:ext>
            </a:extLst>
          </p:cNvPr>
          <p:cNvSpPr>
            <a:spLocks noGrp="1"/>
          </p:cNvSpPr>
          <p:nvPr>
            <p:ph type="subTitle" idx="1"/>
          </p:nvPr>
        </p:nvSpPr>
        <p:spPr>
          <a:xfrm>
            <a:off x="2692398" y="4480998"/>
            <a:ext cx="6815669" cy="822327"/>
          </a:xfrm>
        </p:spPr>
        <p:txBody>
          <a:bodyPr>
            <a:normAutofit fontScale="25000" lnSpcReduction="20000"/>
          </a:bodyPr>
          <a:lstStyle/>
          <a:p>
            <a:r>
              <a:rPr lang="en-US" sz="6400" dirty="0"/>
              <a:t>45</a:t>
            </a:r>
            <a:r>
              <a:rPr lang="en-US" sz="6400" baseline="30000" dirty="0"/>
              <a:t>th</a:t>
            </a:r>
            <a:r>
              <a:rPr lang="en-US" sz="6400" dirty="0"/>
              <a:t> Annual Conference</a:t>
            </a:r>
          </a:p>
          <a:p>
            <a:r>
              <a:rPr lang="en-US" sz="6400" dirty="0"/>
              <a:t>Hyatt Regency Woodfield</a:t>
            </a:r>
          </a:p>
          <a:p>
            <a:r>
              <a:rPr lang="en-US" sz="6400" dirty="0"/>
              <a:t>Schaumberg, IL </a:t>
            </a:r>
          </a:p>
          <a:p>
            <a:r>
              <a:rPr lang="en-US" sz="5600" dirty="0"/>
              <a:t>December 11-12, 2017</a:t>
            </a:r>
          </a:p>
          <a:p>
            <a:endParaRPr lang="en-US" dirty="0"/>
          </a:p>
        </p:txBody>
      </p:sp>
      <p:pic>
        <p:nvPicPr>
          <p:cNvPr id="5" name="Picture 4">
            <a:extLst>
              <a:ext uri="{FF2B5EF4-FFF2-40B4-BE49-F238E27FC236}">
                <a16:creationId xmlns:a16="http://schemas.microsoft.com/office/drawing/2014/main" id="{FF3C522A-3610-4C10-B9F4-7819408FC775}"/>
              </a:ext>
            </a:extLst>
          </p:cNvPr>
          <p:cNvPicPr>
            <a:picLocks noChangeAspect="1"/>
          </p:cNvPicPr>
          <p:nvPr/>
        </p:nvPicPr>
        <p:blipFill>
          <a:blip r:embed="rId2"/>
          <a:stretch>
            <a:fillRect/>
          </a:stretch>
        </p:blipFill>
        <p:spPr>
          <a:xfrm>
            <a:off x="2692398" y="1737166"/>
            <a:ext cx="6807204" cy="1765619"/>
          </a:xfrm>
          <a:prstGeom prst="rect">
            <a:avLst/>
          </a:prstGeom>
        </p:spPr>
      </p:pic>
    </p:spTree>
    <p:extLst>
      <p:ext uri="{BB962C8B-B14F-4D97-AF65-F5344CB8AC3E}">
        <p14:creationId xmlns:p14="http://schemas.microsoft.com/office/powerpoint/2010/main" val="190683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75705-8E4A-4313-ACD4-E76F7493AC60}"/>
              </a:ext>
            </a:extLst>
          </p:cNvPr>
          <p:cNvSpPr>
            <a:spLocks noGrp="1"/>
          </p:cNvSpPr>
          <p:nvPr>
            <p:ph type="title"/>
          </p:nvPr>
        </p:nvSpPr>
        <p:spPr/>
        <p:txBody>
          <a:bodyPr>
            <a:normAutofit/>
          </a:bodyPr>
          <a:lstStyle/>
          <a:p>
            <a:pPr algn="ctr"/>
            <a:r>
              <a:rPr lang="en-US" dirty="0"/>
              <a:t>Community Behavioral Health Workforce Crisis</a:t>
            </a:r>
          </a:p>
        </p:txBody>
      </p:sp>
      <p:sp>
        <p:nvSpPr>
          <p:cNvPr id="3" name="Content Placeholder 2">
            <a:extLst>
              <a:ext uri="{FF2B5EF4-FFF2-40B4-BE49-F238E27FC236}">
                <a16:creationId xmlns:a16="http://schemas.microsoft.com/office/drawing/2014/main" id="{9EB7ECD6-5373-46FE-A325-1943696A0F16}"/>
              </a:ext>
            </a:extLst>
          </p:cNvPr>
          <p:cNvSpPr>
            <a:spLocks noGrp="1"/>
          </p:cNvSpPr>
          <p:nvPr>
            <p:ph idx="1"/>
          </p:nvPr>
        </p:nvSpPr>
        <p:spPr/>
        <p:txBody>
          <a:bodyPr>
            <a:normAutofit/>
          </a:bodyPr>
          <a:lstStyle/>
          <a:p>
            <a:r>
              <a:rPr lang="en-US" dirty="0"/>
              <a:t>Illinois ranks 41st in the nation for mental health service coverage provided to children, with only 45% of children receiving necessary care.</a:t>
            </a:r>
          </a:p>
          <a:p>
            <a:r>
              <a:rPr lang="en-US" dirty="0"/>
              <a:t>85 of 102 counties in Illinois having areas designated as Health Professional Shortage Areas for Mental Health Services.</a:t>
            </a:r>
          </a:p>
          <a:p>
            <a:r>
              <a:rPr lang="en-US" dirty="0"/>
              <a:t>Wait times to see a psychiatrist in the Illinois community mental health system can range from four to six months.</a:t>
            </a:r>
          </a:p>
          <a:p>
            <a:r>
              <a:rPr lang="en-US" dirty="0"/>
              <a:t>Illinoisans are unable to adequately access community based behavioral health services due to the behavioral health workforce shortages. </a:t>
            </a:r>
          </a:p>
          <a:p>
            <a:r>
              <a:rPr lang="en-US" dirty="0"/>
              <a:t> The state has failed to implement an effective community behavioral health workforce strategy to address the state’s community behavioral health workforce crisis</a:t>
            </a:r>
          </a:p>
          <a:p>
            <a:endParaRPr lang="en-US" dirty="0"/>
          </a:p>
        </p:txBody>
      </p:sp>
    </p:spTree>
    <p:extLst>
      <p:ext uri="{BB962C8B-B14F-4D97-AF65-F5344CB8AC3E}">
        <p14:creationId xmlns:p14="http://schemas.microsoft.com/office/powerpoint/2010/main" val="384384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66BDA-6FB9-4DB7-8077-89680A4C4A0A}"/>
              </a:ext>
            </a:extLst>
          </p:cNvPr>
          <p:cNvSpPr>
            <a:spLocks noGrp="1"/>
          </p:cNvSpPr>
          <p:nvPr>
            <p:ph type="title"/>
          </p:nvPr>
        </p:nvSpPr>
        <p:spPr/>
        <p:txBody>
          <a:bodyPr>
            <a:normAutofit/>
          </a:bodyPr>
          <a:lstStyle/>
          <a:p>
            <a:pPr algn="ctr"/>
            <a:r>
              <a:rPr lang="en-US" sz="3600" b="1" dirty="0"/>
              <a:t>MENTAL HEALTHCARE EMERGENCY</a:t>
            </a:r>
            <a:br>
              <a:rPr lang="en-US" sz="3600" b="1" dirty="0"/>
            </a:br>
            <a:r>
              <a:rPr lang="en-US" sz="3600" b="1" dirty="0"/>
              <a:t>HR 711</a:t>
            </a:r>
          </a:p>
        </p:txBody>
      </p:sp>
      <p:sp>
        <p:nvSpPr>
          <p:cNvPr id="3" name="Content Placeholder 2">
            <a:extLst>
              <a:ext uri="{FF2B5EF4-FFF2-40B4-BE49-F238E27FC236}">
                <a16:creationId xmlns:a16="http://schemas.microsoft.com/office/drawing/2014/main" id="{833E295B-4C6B-4C9E-B2E0-ACE08912CCF3}"/>
              </a:ext>
            </a:extLst>
          </p:cNvPr>
          <p:cNvSpPr>
            <a:spLocks noGrp="1"/>
          </p:cNvSpPr>
          <p:nvPr>
            <p:ph idx="1"/>
          </p:nvPr>
        </p:nvSpPr>
        <p:spPr/>
        <p:txBody>
          <a:bodyPr/>
          <a:lstStyle/>
          <a:p>
            <a:r>
              <a:rPr lang="en-US" dirty="0"/>
              <a:t>House Resolution 711 is a 911 to lawmakers. It seeks to illustrate the immensity and urgency of the community behavioral health workforce problem in Illinois and to highlight the need for the legislature to resolve it.</a:t>
            </a:r>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5AD00A65-901D-4190-BE39-1694FBE91F9E}"/>
              </a:ext>
            </a:extLst>
          </p:cNvPr>
          <p:cNvPicPr>
            <a:picLocks noChangeAspect="1"/>
          </p:cNvPicPr>
          <p:nvPr/>
        </p:nvPicPr>
        <p:blipFill>
          <a:blip r:embed="rId2"/>
          <a:stretch>
            <a:fillRect/>
          </a:stretch>
        </p:blipFill>
        <p:spPr>
          <a:xfrm>
            <a:off x="4803245" y="3888845"/>
            <a:ext cx="2130955" cy="2130955"/>
          </a:xfrm>
          <a:prstGeom prst="rect">
            <a:avLst/>
          </a:prstGeom>
        </p:spPr>
      </p:pic>
    </p:spTree>
    <p:extLst>
      <p:ext uri="{BB962C8B-B14F-4D97-AF65-F5344CB8AC3E}">
        <p14:creationId xmlns:p14="http://schemas.microsoft.com/office/powerpoint/2010/main" val="267412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6F7A-B219-428A-A4FA-2E44AD7C215E}"/>
              </a:ext>
            </a:extLst>
          </p:cNvPr>
          <p:cNvSpPr>
            <a:spLocks noGrp="1"/>
          </p:cNvSpPr>
          <p:nvPr>
            <p:ph type="title"/>
          </p:nvPr>
        </p:nvSpPr>
        <p:spPr/>
        <p:txBody>
          <a:bodyPr/>
          <a:lstStyle/>
          <a:p>
            <a:pPr algn="ctr"/>
            <a:r>
              <a:rPr lang="en-US" sz="3600" b="1" dirty="0">
                <a:solidFill>
                  <a:prstClr val="black">
                    <a:lumMod val="85000"/>
                    <a:lumOff val="15000"/>
                  </a:prstClr>
                </a:solidFill>
              </a:rPr>
              <a:t>MENTAL HEALTHCARE EMERGENCY</a:t>
            </a:r>
            <a:br>
              <a:rPr lang="en-US" sz="3600" b="1" dirty="0">
                <a:solidFill>
                  <a:prstClr val="black">
                    <a:lumMod val="85000"/>
                    <a:lumOff val="15000"/>
                  </a:prstClr>
                </a:solidFill>
              </a:rPr>
            </a:br>
            <a:r>
              <a:rPr lang="en-US" sz="3600" b="1" dirty="0">
                <a:solidFill>
                  <a:prstClr val="black">
                    <a:lumMod val="85000"/>
                    <a:lumOff val="15000"/>
                  </a:prstClr>
                </a:solidFill>
              </a:rPr>
              <a:t>HR 711</a:t>
            </a:r>
            <a:endParaRPr lang="en-US" b="1" dirty="0"/>
          </a:p>
        </p:txBody>
      </p:sp>
      <p:sp>
        <p:nvSpPr>
          <p:cNvPr id="3" name="Content Placeholder 2">
            <a:extLst>
              <a:ext uri="{FF2B5EF4-FFF2-40B4-BE49-F238E27FC236}">
                <a16:creationId xmlns:a16="http://schemas.microsoft.com/office/drawing/2014/main" id="{9ABCD092-8B84-48A3-9B13-4E3DF17252E5}"/>
              </a:ext>
            </a:extLst>
          </p:cNvPr>
          <p:cNvSpPr>
            <a:spLocks noGrp="1"/>
          </p:cNvSpPr>
          <p:nvPr>
            <p:ph idx="1"/>
          </p:nvPr>
        </p:nvSpPr>
        <p:spPr/>
        <p:txBody>
          <a:bodyPr/>
          <a:lstStyle/>
          <a:p>
            <a:r>
              <a:rPr lang="en-US" dirty="0"/>
              <a:t>Adopt a comprehensive legislative package to address the community mental health and substance disorder workforce and behavioral healthcare access crisis in Illinois. </a:t>
            </a:r>
          </a:p>
          <a:p>
            <a:endParaRPr lang="en-US" dirty="0"/>
          </a:p>
        </p:txBody>
      </p:sp>
      <p:pic>
        <p:nvPicPr>
          <p:cNvPr id="10" name="Picture 9">
            <a:extLst>
              <a:ext uri="{FF2B5EF4-FFF2-40B4-BE49-F238E27FC236}">
                <a16:creationId xmlns:a16="http://schemas.microsoft.com/office/drawing/2014/main" id="{4F50BA80-F732-4CD9-9AB7-873C31ED4AEF}"/>
              </a:ext>
            </a:extLst>
          </p:cNvPr>
          <p:cNvPicPr>
            <a:picLocks noChangeAspect="1"/>
          </p:cNvPicPr>
          <p:nvPr/>
        </p:nvPicPr>
        <p:blipFill>
          <a:blip r:embed="rId2"/>
          <a:stretch>
            <a:fillRect/>
          </a:stretch>
        </p:blipFill>
        <p:spPr>
          <a:xfrm>
            <a:off x="4533900" y="3488656"/>
            <a:ext cx="3257550" cy="2387212"/>
          </a:xfrm>
          <a:prstGeom prst="rect">
            <a:avLst/>
          </a:prstGeom>
        </p:spPr>
      </p:pic>
    </p:spTree>
    <p:extLst>
      <p:ext uri="{BB962C8B-B14F-4D97-AF65-F5344CB8AC3E}">
        <p14:creationId xmlns:p14="http://schemas.microsoft.com/office/powerpoint/2010/main" val="114904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179E7-8665-400B-9D4D-2A9A4B84B41F}"/>
              </a:ext>
            </a:extLst>
          </p:cNvPr>
          <p:cNvSpPr>
            <a:spLocks noGrp="1"/>
          </p:cNvSpPr>
          <p:nvPr>
            <p:ph type="title"/>
          </p:nvPr>
        </p:nvSpPr>
        <p:spPr/>
        <p:txBody>
          <a:bodyPr/>
          <a:lstStyle/>
          <a:p>
            <a:pPr algn="ctr"/>
            <a:r>
              <a:rPr lang="en-US" sz="3600" b="1" dirty="0">
                <a:solidFill>
                  <a:prstClr val="black">
                    <a:lumMod val="85000"/>
                    <a:lumOff val="15000"/>
                  </a:prstClr>
                </a:solidFill>
              </a:rPr>
              <a:t>MENTAL HEALTHCARE EMERGENCY</a:t>
            </a:r>
            <a:br>
              <a:rPr lang="en-US" sz="3600" b="1" dirty="0">
                <a:solidFill>
                  <a:prstClr val="black">
                    <a:lumMod val="85000"/>
                    <a:lumOff val="15000"/>
                  </a:prstClr>
                </a:solidFill>
              </a:rPr>
            </a:br>
            <a:r>
              <a:rPr lang="en-US" sz="3600" b="1" dirty="0">
                <a:solidFill>
                  <a:prstClr val="black">
                    <a:lumMod val="85000"/>
                    <a:lumOff val="15000"/>
                  </a:prstClr>
                </a:solidFill>
              </a:rPr>
              <a:t>HR 711</a:t>
            </a:r>
            <a:endParaRPr lang="en-US" b="1" dirty="0"/>
          </a:p>
        </p:txBody>
      </p:sp>
      <p:sp>
        <p:nvSpPr>
          <p:cNvPr id="3" name="Content Placeholder 2">
            <a:extLst>
              <a:ext uri="{FF2B5EF4-FFF2-40B4-BE49-F238E27FC236}">
                <a16:creationId xmlns:a16="http://schemas.microsoft.com/office/drawing/2014/main" id="{B9FA6451-6F71-4E10-9137-BF379D3A3219}"/>
              </a:ext>
            </a:extLst>
          </p:cNvPr>
          <p:cNvSpPr>
            <a:spLocks noGrp="1"/>
          </p:cNvSpPr>
          <p:nvPr>
            <p:ph idx="1"/>
          </p:nvPr>
        </p:nvSpPr>
        <p:spPr/>
        <p:txBody>
          <a:bodyPr/>
          <a:lstStyle/>
          <a:p>
            <a:r>
              <a:rPr lang="en-US" b="1" dirty="0"/>
              <a:t>House Sponsors</a:t>
            </a:r>
            <a:br>
              <a:rPr lang="en-US" dirty="0"/>
            </a:br>
            <a:r>
              <a:rPr lang="en-US" dirty="0"/>
              <a:t>Rep. </a:t>
            </a:r>
            <a:r>
              <a:rPr lang="en-US" u="sng" dirty="0">
                <a:hlinkClick r:id="rId2"/>
              </a:rPr>
              <a:t>Lou Lang</a:t>
            </a:r>
            <a:r>
              <a:rPr lang="en-US" dirty="0"/>
              <a:t>, </a:t>
            </a:r>
            <a:r>
              <a:rPr lang="en-US" u="sng" dirty="0">
                <a:hlinkClick r:id="rId3"/>
              </a:rPr>
              <a:t>Tom </a:t>
            </a:r>
            <a:r>
              <a:rPr lang="en-US" u="sng" dirty="0" err="1">
                <a:hlinkClick r:id="rId3"/>
              </a:rPr>
              <a:t>Demmer</a:t>
            </a:r>
            <a:r>
              <a:rPr lang="en-US" dirty="0"/>
              <a:t>, </a:t>
            </a:r>
            <a:r>
              <a:rPr lang="en-US" u="sng" dirty="0">
                <a:hlinkClick r:id="rId4"/>
              </a:rPr>
              <a:t>Deb Conroy</a:t>
            </a:r>
            <a:r>
              <a:rPr lang="en-US" dirty="0"/>
              <a:t>, </a:t>
            </a:r>
            <a:r>
              <a:rPr lang="en-US" u="sng" dirty="0">
                <a:hlinkClick r:id="rId5"/>
              </a:rPr>
              <a:t>Steven A. Andersson</a:t>
            </a:r>
            <a:r>
              <a:rPr lang="en-US" dirty="0"/>
              <a:t> and </a:t>
            </a:r>
            <a:r>
              <a:rPr lang="en-US" u="sng" dirty="0">
                <a:hlinkClick r:id="rId6"/>
              </a:rPr>
              <a:t>Sara </a:t>
            </a:r>
            <a:r>
              <a:rPr lang="en-US" u="sng" dirty="0" err="1">
                <a:hlinkClick r:id="rId6"/>
              </a:rPr>
              <a:t>Feigenholtz</a:t>
            </a:r>
            <a:endParaRPr lang="en-US" dirty="0"/>
          </a:p>
          <a:p>
            <a:r>
              <a:rPr lang="en-US" dirty="0"/>
              <a:t>Sponsors are a Bipartisan Slate of Legislative Leaders </a:t>
            </a:r>
          </a:p>
        </p:txBody>
      </p:sp>
    </p:spTree>
    <p:extLst>
      <p:ext uri="{BB962C8B-B14F-4D97-AF65-F5344CB8AC3E}">
        <p14:creationId xmlns:p14="http://schemas.microsoft.com/office/powerpoint/2010/main" val="1035888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05E5369-3D7D-496B-8BBB-9EBF8CD59FA6}"/>
              </a:ext>
            </a:extLst>
          </p:cNvPr>
          <p:cNvSpPr>
            <a:spLocks noGrp="1" noChangeArrowheads="1"/>
          </p:cNvSpPr>
          <p:nvPr>
            <p:ph type="title"/>
          </p:nvPr>
        </p:nvSpPr>
        <p:spPr bwMode="auto">
          <a:xfrm>
            <a:off x="2204991" y="204077"/>
            <a:ext cx="733284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Please Contact Your State Representatives</a:t>
            </a:r>
            <a:br>
              <a:rPr kumimoji="0" lang="en-US" altLang="en-US" sz="3200" b="1" i="0"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3200" b="1" i="0"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To Support </a:t>
            </a:r>
            <a:br>
              <a:rPr kumimoji="0" lang="en-US" altLang="en-US" sz="3200" b="1" i="0"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kumimoji="0" lang="en-US" altLang="en-US" sz="3200" b="1" i="0"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HR 711</a:t>
            </a:r>
            <a:endParaRPr kumimoji="0" lang="en-US" altLang="en-US" sz="3200" b="0" i="0" strike="noStrike" cap="none" normalizeH="0" baseline="0" dirty="0">
              <a:ln>
                <a:noFill/>
              </a:ln>
              <a:solidFill>
                <a:schemeClr val="tx1"/>
              </a:solidFill>
              <a:effectLst/>
              <a:latin typeface="Arial" panose="020B0604020202020204" pitchFamily="34" charset="0"/>
            </a:endParaRPr>
          </a:p>
        </p:txBody>
      </p:sp>
      <p:sp>
        <p:nvSpPr>
          <p:cNvPr id="3" name="Content Placeholder 2">
            <a:extLst>
              <a:ext uri="{FF2B5EF4-FFF2-40B4-BE49-F238E27FC236}">
                <a16:creationId xmlns:a16="http://schemas.microsoft.com/office/drawing/2014/main" id="{834978A9-B299-4894-AD60-C24BD007432C}"/>
              </a:ext>
            </a:extLst>
          </p:cNvPr>
          <p:cNvSpPr>
            <a:spLocks noGrp="1"/>
          </p:cNvSpPr>
          <p:nvPr>
            <p:ph idx="1"/>
          </p:nvPr>
        </p:nvSpPr>
        <p:spPr>
          <a:xfrm>
            <a:off x="1228724" y="2238374"/>
            <a:ext cx="9926955" cy="3630719"/>
          </a:xfrm>
        </p:spPr>
        <p:txBody>
          <a:bodyPr>
            <a:normAutofit/>
          </a:bodyPr>
          <a:lstStyle/>
          <a:p>
            <a:pPr marL="0" indent="0">
              <a:buNone/>
            </a:pPr>
            <a:r>
              <a:rPr lang="en-US" sz="4800" dirty="0"/>
              <a:t>Please educate your legislators and urge them to sign on as co-sponsors</a:t>
            </a:r>
          </a:p>
          <a:p>
            <a:pPr marL="0" indent="0" algn="ctr">
              <a:buNone/>
            </a:pPr>
            <a:r>
              <a:rPr lang="en-US" sz="4800" dirty="0"/>
              <a:t>Thank you</a:t>
            </a:r>
          </a:p>
        </p:txBody>
      </p:sp>
    </p:spTree>
    <p:extLst>
      <p:ext uri="{BB962C8B-B14F-4D97-AF65-F5344CB8AC3E}">
        <p14:creationId xmlns:p14="http://schemas.microsoft.com/office/powerpoint/2010/main" val="18126037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TotalTime>
  <Words>216</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PowerPoint Presentation</vt:lpstr>
      <vt:lpstr>Community Behavioral Health Workforce Crisis</vt:lpstr>
      <vt:lpstr>MENTAL HEALTHCARE EMERGENCY HR 711</vt:lpstr>
      <vt:lpstr>MENTAL HEALTHCARE EMERGENCY HR 711</vt:lpstr>
      <vt:lpstr>MENTAL HEALTHCARE EMERGENCY HR 711</vt:lpstr>
      <vt:lpstr>Please Contact Your State Representatives  To Support  HR 711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Marvin</dc:creator>
  <cp:lastModifiedBy>Sheryl Turpin</cp:lastModifiedBy>
  <cp:revision>7</cp:revision>
  <cp:lastPrinted>2017-12-09T12:26:37Z</cp:lastPrinted>
  <dcterms:created xsi:type="dcterms:W3CDTF">2017-12-09T11:41:32Z</dcterms:created>
  <dcterms:modified xsi:type="dcterms:W3CDTF">2017-12-21T16:45:42Z</dcterms:modified>
</cp:coreProperties>
</file>